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sldIdLst>
    <p:sldId id="256" r:id="rId3"/>
    <p:sldId id="257" r:id="rId4"/>
    <p:sldId id="294" r:id="rId5"/>
    <p:sldId id="289" r:id="rId6"/>
    <p:sldId id="260" r:id="rId7"/>
    <p:sldId id="261" r:id="rId8"/>
    <p:sldId id="297" r:id="rId9"/>
    <p:sldId id="274" r:id="rId10"/>
    <p:sldId id="275" r:id="rId11"/>
    <p:sldId id="277" r:id="rId12"/>
    <p:sldId id="291" r:id="rId13"/>
    <p:sldId id="279" r:id="rId14"/>
    <p:sldId id="276" r:id="rId15"/>
    <p:sldId id="290" r:id="rId16"/>
    <p:sldId id="278" r:id="rId17"/>
    <p:sldId id="280" r:id="rId18"/>
    <p:sldId id="295" r:id="rId19"/>
    <p:sldId id="296" r:id="rId20"/>
    <p:sldId id="281" r:id="rId21"/>
    <p:sldId id="287" r:id="rId22"/>
    <p:sldId id="288" r:id="rId23"/>
    <p:sldId id="282" r:id="rId24"/>
    <p:sldId id="283" r:id="rId25"/>
    <p:sldId id="284" r:id="rId26"/>
    <p:sldId id="285" r:id="rId27"/>
    <p:sldId id="286" r:id="rId28"/>
    <p:sldId id="292" r:id="rId29"/>
    <p:sldId id="293"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2"/>
    <p:restoredTop sz="94633"/>
  </p:normalViewPr>
  <p:slideViewPr>
    <p:cSldViewPr snapToGrid="0" snapToObjects="1">
      <p:cViewPr varScale="1">
        <p:scale>
          <a:sx n="85" d="100"/>
          <a:sy n="85" d="100"/>
        </p:scale>
        <p:origin x="5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14554A-BFE6-7B4F-98DD-1DE54F16DCB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8FD2EC7-C94F-F846-AE08-20A891F9C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BED1C09-2733-5C45-A7BC-7E7EE59D4F1F}"/>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A480272C-8BD3-1647-BF1C-E8F227A81A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BDF23B-2219-F843-9801-946D432ECC03}"/>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871597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CAF44-35CE-E34F-BB77-759F2F6115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925DCE-C943-494A-A4A6-ED3307AF391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E9CE49-A099-C841-A102-6B1573A1A234}"/>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D36E5FDA-651B-6F44-A0A5-DEC9F7FFDD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33A393-F31F-C944-998F-A7ACFEE13B2F}"/>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73487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67CC11A-BAB6-0E47-8D0A-B0ABE76F866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3063A2-69BC-5C48-8AE1-97A1745051F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2468B6-0A61-5D4B-A446-019C405ABA27}"/>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AF5C5A67-4B56-9A4A-B239-0325C503B4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D8AF1ED-F857-0A49-B06B-891ED28A6C2F}"/>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326273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F8D66-D1BA-0E4A-B76B-348AACA2BF7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AFC19CF-3DFE-7247-9DF2-6B3E49A7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ED68646-6203-6E43-948E-B620F4BBD5DB}"/>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DA101DBE-F052-6B40-85C4-C4A8F2A4CFB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F5C002-2CA0-4748-AFFE-65115C87F5BE}"/>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83126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B8E03-9E26-7C4E-B853-EEA4B671F1D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532D65F-8D94-2545-998D-AD082663ED7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CE8EB35-6810-194A-8AC0-1D10266B0D75}"/>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9803A4B5-D43E-C546-8BB7-A08A2046A2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A856097-2309-C143-B3B5-23BA0EC268D2}"/>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460338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3990F-5BF1-4B4F-B2DC-9C030B37DF4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CDA040-DC76-8F4C-B813-72A25CD18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7D7AC8B-2D3E-C148-BA6B-FA5D7EF1F7C9}"/>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193A83CF-C84B-B641-AA7E-E5C52B0AD0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68707C3-1CFB-C64C-924B-4EEB12D0577B}"/>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259798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A15A9A-8AC5-FF43-B3A8-FDA8E977AA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492E80-6B49-1B4A-9934-0E2CE4CFE0D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6135722-92F5-314C-8156-D8DCE37E5C7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B6FBD59-458E-CE49-8090-F0070D472D96}"/>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6" name="フッター プレースホルダー 5">
            <a:extLst>
              <a:ext uri="{FF2B5EF4-FFF2-40B4-BE49-F238E27FC236}">
                <a16:creationId xmlns:a16="http://schemas.microsoft.com/office/drawing/2014/main" id="{3DC6D2F4-980C-494D-BD14-30790D9645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5A1FA0-2D23-B74D-92DD-908DB34E26E0}"/>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2582899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56CCBB-8884-C443-80AA-68666A1D92F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BE203C6-7894-0A49-92AE-E6E2CB4A6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8CF5181-D7CE-214A-AC0D-E27C050A3E7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5C74A0F-2666-4C4E-B176-5825A77F9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17140C0-2FCE-3A46-B321-FC3F98CFBC0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4962D56-6907-AC4B-8CD3-1AA9636F4313}"/>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8" name="フッター プレースホルダー 7">
            <a:extLst>
              <a:ext uri="{FF2B5EF4-FFF2-40B4-BE49-F238E27FC236}">
                <a16:creationId xmlns:a16="http://schemas.microsoft.com/office/drawing/2014/main" id="{2836B2FD-695A-624D-BDB0-21F67AFB63D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26F76D9-4786-EB42-B931-21DACC109F9B}"/>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2786149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993EC-7BA9-0543-8390-2DC0B79EFB3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125BF25-B2DB-2547-BD36-90F5D864A3D5}"/>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4" name="フッター プレースホルダー 3">
            <a:extLst>
              <a:ext uri="{FF2B5EF4-FFF2-40B4-BE49-F238E27FC236}">
                <a16:creationId xmlns:a16="http://schemas.microsoft.com/office/drawing/2014/main" id="{D92D08FC-B446-3640-A48A-2E3E05FA9C2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B78856E-9A4E-7846-BC6B-3137C853C6B2}"/>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1156790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BB44CCC-4944-5D4D-9FC0-1FB6EA892A05}"/>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3" name="フッター プレースホルダー 2">
            <a:extLst>
              <a:ext uri="{FF2B5EF4-FFF2-40B4-BE49-F238E27FC236}">
                <a16:creationId xmlns:a16="http://schemas.microsoft.com/office/drawing/2014/main" id="{B6CBF054-45E5-1D40-8AFB-9B7C5A6EC7B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F3F081-D77F-F94B-8647-D9761BFEB3C6}"/>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2766839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961D87-0913-D74D-BF4B-728C451EF17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B8D677C-CA7A-8F4A-82EC-D2CDE2AE83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A3D182C-6083-FF44-A7F3-5B5D11CFF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F6CF00F-9C75-D74D-8001-36BE1475E316}"/>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6" name="フッター プレースホルダー 5">
            <a:extLst>
              <a:ext uri="{FF2B5EF4-FFF2-40B4-BE49-F238E27FC236}">
                <a16:creationId xmlns:a16="http://schemas.microsoft.com/office/drawing/2014/main" id="{5C746000-4097-E143-A804-451F0D456D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27B788-9B48-FC46-982F-F97525377590}"/>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480298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BC55C-F329-4A41-9E94-5608DACEC22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707AFC6-3F86-5047-8ACB-B251B9EFC57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6CB1B2-F2AC-7546-B875-44913021DA95}"/>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4CB8306B-0E2E-0145-948A-BEA9C42663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919B4A4-23EA-6241-89A5-D08983A5A30D}"/>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635640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4D973F-5AC8-8442-AF4B-DF635AB82F0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B8EE46A-9A3E-6A4E-A8F0-E574F28B54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8ED5F87-0AE0-AD45-97E8-32ABE4A2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FB4DC65-C08E-3549-A9AC-8DBED03439A3}"/>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6" name="フッター プレースホルダー 5">
            <a:extLst>
              <a:ext uri="{FF2B5EF4-FFF2-40B4-BE49-F238E27FC236}">
                <a16:creationId xmlns:a16="http://schemas.microsoft.com/office/drawing/2014/main" id="{2A8CBC9A-A0A0-DD4E-8696-48ACC65140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AA3FA28-F934-D040-997B-2DFADBC6CA43}"/>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2460400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4429C1-33E8-484C-9498-6CFD1AB686C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3293E07-ACE8-824B-8974-8BF38A60178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2830B6-6B8B-3A47-ABD7-EB0630BBC3C8}"/>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FD718A39-9240-5B4F-B3E8-4A65CF84E8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1524E8-591E-F544-8D3D-6FDE07642C36}"/>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1498634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7B1933A-9B0A-D646-ADFE-B224B44E426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90D3022-95D8-AE41-939E-DAC788D4394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E30519-D8B9-F34D-BFEA-A9F278C8452D}"/>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777CC0DF-BCA8-3D4F-B825-A963852D7F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F49C43D-0871-144E-A5FB-677570BEDF0F}"/>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721645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4D300-9803-F24B-B737-1D493DD3F29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2C1D52-395E-7446-8D18-CC7EF65D08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4A56516-528D-F243-B719-E513E8447920}"/>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8D830FF5-AA74-344E-8C46-CA59D99FF3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DFA955-EB3A-D843-8D42-78AB13E18803}"/>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4275052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DA5274-30C1-7345-814A-113C761774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9AC813-AEBB-A246-95CA-31731878035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DD32E82-05F1-724F-AA15-5359739B912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10EE6D2-E8B8-8948-A838-DD16DDAB8E79}"/>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6" name="フッター プレースホルダー 5">
            <a:extLst>
              <a:ext uri="{FF2B5EF4-FFF2-40B4-BE49-F238E27FC236}">
                <a16:creationId xmlns:a16="http://schemas.microsoft.com/office/drawing/2014/main" id="{B977F773-BCC7-C348-9D62-6D5A32E10C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583711-F8B0-F545-A16B-2A4F49E20D18}"/>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34389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8A991A-C0B3-B647-BCC6-6A42181368C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CDFF3A-EB84-9B44-9766-CDA398C693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03E06B9-C31D-8A40-AFE8-CF7378A73C0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4F9AEA1-41D7-0A40-AE9A-1A32913F8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FCF73D5-FF2E-2346-8E3C-9084DAD7A9B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E129E33-F25D-C24B-AB9C-5ECDE390C6F5}"/>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8" name="フッター プレースホルダー 7">
            <a:extLst>
              <a:ext uri="{FF2B5EF4-FFF2-40B4-BE49-F238E27FC236}">
                <a16:creationId xmlns:a16="http://schemas.microsoft.com/office/drawing/2014/main" id="{0D8DB74A-E2E0-354F-AB44-055410A1A2E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616201E-B48E-AF42-B501-300DF5B85B90}"/>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140778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0630B-3C65-5B4D-8744-1B94A9F6529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ECD2CFF-3672-B64A-868B-C5C3A71F9CAA}"/>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4" name="フッター プレースホルダー 3">
            <a:extLst>
              <a:ext uri="{FF2B5EF4-FFF2-40B4-BE49-F238E27FC236}">
                <a16:creationId xmlns:a16="http://schemas.microsoft.com/office/drawing/2014/main" id="{F760B56A-EAA2-6341-B45E-78FFAF631AE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E35EB8-65E1-A34B-A140-B4FB127B4CC2}"/>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69185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03F0E3A-0043-3E4E-A499-861A473C0765}"/>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3" name="フッター プレースホルダー 2">
            <a:extLst>
              <a:ext uri="{FF2B5EF4-FFF2-40B4-BE49-F238E27FC236}">
                <a16:creationId xmlns:a16="http://schemas.microsoft.com/office/drawing/2014/main" id="{CE185D9F-6849-DA40-8997-6BA101DD92E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24B1D6-3750-E34A-9F70-B04BDC7B0B44}"/>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11994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CA3A7-0940-7246-BA2A-8E0D753B772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3BA064C-FAD7-4C40-84C8-E9980E9B3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E9A6797-CAAE-3942-8754-2EE284C61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45DD042-089C-2042-A1F4-E32E99EB6506}"/>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6" name="フッター プレースホルダー 5">
            <a:extLst>
              <a:ext uri="{FF2B5EF4-FFF2-40B4-BE49-F238E27FC236}">
                <a16:creationId xmlns:a16="http://schemas.microsoft.com/office/drawing/2014/main" id="{07DA91AD-5E87-0448-9493-BDFCFE526F8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98C247-48FE-D24E-8D82-C04736106B3B}"/>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2961047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509AF1-38D2-C944-9AED-5B5FAC71458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7EEC920-CE16-6748-AC8F-C5C68F058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FE12D41-098F-C947-A919-9AD1804DB0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1D6CFA1-E35D-C246-830F-1980B675A120}"/>
              </a:ext>
            </a:extLst>
          </p:cNvPr>
          <p:cNvSpPr>
            <a:spLocks noGrp="1"/>
          </p:cNvSpPr>
          <p:nvPr>
            <p:ph type="dt" sz="half" idx="10"/>
          </p:nvPr>
        </p:nvSpPr>
        <p:spPr/>
        <p:txBody>
          <a:bodyPr/>
          <a:lstStyle/>
          <a:p>
            <a:fld id="{5C73E0AE-5ACC-1F4A-B53C-027E64C7158F}" type="datetimeFigureOut">
              <a:rPr kumimoji="1" lang="ja-JP" altLang="en-US" smtClean="0"/>
              <a:t>2021/8/25</a:t>
            </a:fld>
            <a:endParaRPr kumimoji="1" lang="ja-JP" altLang="en-US"/>
          </a:p>
        </p:txBody>
      </p:sp>
      <p:sp>
        <p:nvSpPr>
          <p:cNvPr id="6" name="フッター プレースホルダー 5">
            <a:extLst>
              <a:ext uri="{FF2B5EF4-FFF2-40B4-BE49-F238E27FC236}">
                <a16:creationId xmlns:a16="http://schemas.microsoft.com/office/drawing/2014/main" id="{8FF50651-317C-F64A-9C08-781A25161D5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2A423E0-42A5-404B-B903-70B69AFE9E15}"/>
              </a:ext>
            </a:extLst>
          </p:cNvPr>
          <p:cNvSpPr>
            <a:spLocks noGrp="1"/>
          </p:cNvSpPr>
          <p:nvPr>
            <p:ph type="sldNum" sz="quarter" idx="12"/>
          </p:nvPr>
        </p:nvSpPr>
        <p:spPr/>
        <p:txBody>
          <a:body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221235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7364F17-94BC-8847-BE18-EB4DEDB93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4758A18-1F2D-3047-981B-0B73DEDA3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6AC2445-D54D-1F44-BBA3-E5538955FA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F8279522-C942-0C4F-B47D-99E8B5CFC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CD91C4C-CBA9-1F47-B0AD-A8C316DE3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105011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A04513B-C969-C141-B2A3-6BFF639340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A0491E-64A1-6043-9849-7E5BE930E4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879F36-8C55-EC45-A3EB-A7ED43A23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3E0AE-5ACC-1F4A-B53C-027E64C7158F}" type="datetimeFigureOut">
              <a:rPr kumimoji="1" lang="ja-JP" altLang="en-US" smtClean="0"/>
              <a:t>2021/8/25</a:t>
            </a:fld>
            <a:endParaRPr kumimoji="1" lang="ja-JP" altLang="en-US"/>
          </a:p>
        </p:txBody>
      </p:sp>
      <p:sp>
        <p:nvSpPr>
          <p:cNvPr id="5" name="フッター プレースホルダー 4">
            <a:extLst>
              <a:ext uri="{FF2B5EF4-FFF2-40B4-BE49-F238E27FC236}">
                <a16:creationId xmlns:a16="http://schemas.microsoft.com/office/drawing/2014/main" id="{39188A8F-E4F1-9143-89B3-E977D6C481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D612806-9304-F14D-91A1-33E89B5CA8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F0AC6-5BE6-D648-B2E2-C3EF03CF788A}" type="slidenum">
              <a:rPr kumimoji="1" lang="ja-JP" altLang="en-US" smtClean="0"/>
              <a:t>‹#›</a:t>
            </a:fld>
            <a:endParaRPr kumimoji="1" lang="ja-JP" altLang="en-US"/>
          </a:p>
        </p:txBody>
      </p:sp>
    </p:spTree>
    <p:extLst>
      <p:ext uri="{BB962C8B-B14F-4D97-AF65-F5344CB8AC3E}">
        <p14:creationId xmlns:p14="http://schemas.microsoft.com/office/powerpoint/2010/main" val="3648606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icrosoft/STL"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isocpp.org/"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plusplus/papers" TargetMode="External"/><Relationship Id="rId2" Type="http://schemas.openxmlformats.org/officeDocument/2006/relationships/hyperlink" Target="https://github.com/cplusplus/draft"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DD6B14-4B58-1548-A5DA-46CA4062D7B7}"/>
              </a:ext>
            </a:extLst>
          </p:cNvPr>
          <p:cNvSpPr>
            <a:spLocks noGrp="1"/>
          </p:cNvSpPr>
          <p:nvPr>
            <p:ph type="ctrTitle"/>
          </p:nvPr>
        </p:nvSpPr>
        <p:spPr>
          <a:xfrm>
            <a:off x="1348353" y="1192323"/>
            <a:ext cx="8531917" cy="2084923"/>
          </a:xfrm>
        </p:spPr>
        <p:txBody>
          <a:bodyPr>
            <a:normAutofit/>
          </a:bodyPr>
          <a:lstStyle/>
          <a:p>
            <a:pPr algn="l"/>
            <a:r>
              <a:rPr kumimoji="1" lang="ja-JP" altLang="en-US" b="1">
                <a:solidFill>
                  <a:srgbClr val="C00000"/>
                </a:solidFill>
                <a:latin typeface="Helvetica" pitchFamily="2" charset="0"/>
              </a:rPr>
              <a:t>オープン化が進む</a:t>
            </a:r>
            <a:r>
              <a:rPr kumimoji="1" lang="en-US" altLang="ja-JP" b="1" dirty="0">
                <a:solidFill>
                  <a:srgbClr val="C00000"/>
                </a:solidFill>
                <a:latin typeface="Helvetica" pitchFamily="2" charset="0"/>
              </a:rPr>
              <a:t>C++</a:t>
            </a:r>
            <a:r>
              <a:rPr kumimoji="1" lang="ja-JP" altLang="en-US" b="1">
                <a:solidFill>
                  <a:srgbClr val="C00000"/>
                </a:solidFill>
                <a:latin typeface="Helvetica" pitchFamily="2" charset="0"/>
              </a:rPr>
              <a:t>の現状と展望</a:t>
            </a:r>
          </a:p>
        </p:txBody>
      </p:sp>
      <p:sp>
        <p:nvSpPr>
          <p:cNvPr id="3" name="字幕 2">
            <a:extLst>
              <a:ext uri="{FF2B5EF4-FFF2-40B4-BE49-F238E27FC236}">
                <a16:creationId xmlns:a16="http://schemas.microsoft.com/office/drawing/2014/main" id="{EB72B5D3-4742-BE4D-BF6B-D5B6195E7147}"/>
              </a:ext>
            </a:extLst>
          </p:cNvPr>
          <p:cNvSpPr>
            <a:spLocks noGrp="1"/>
          </p:cNvSpPr>
          <p:nvPr>
            <p:ph type="subTitle" idx="1"/>
          </p:nvPr>
        </p:nvSpPr>
        <p:spPr>
          <a:xfrm>
            <a:off x="1500250" y="3602037"/>
            <a:ext cx="9144000" cy="1870903"/>
          </a:xfrm>
        </p:spPr>
        <p:txBody>
          <a:bodyPr/>
          <a:lstStyle/>
          <a:p>
            <a:pPr algn="r"/>
            <a:r>
              <a:rPr kumimoji="1" lang="ja-JP" altLang="en-US">
                <a:solidFill>
                  <a:schemeClr val="tx1">
                    <a:lumMod val="75000"/>
                    <a:lumOff val="25000"/>
                  </a:schemeClr>
                </a:solidFill>
                <a:latin typeface="Helvetica" pitchFamily="2" charset="0"/>
              </a:rPr>
              <a:t>高橋</a:t>
            </a:r>
            <a:r>
              <a:rPr kumimoji="1" lang="en-US" altLang="ja-JP" dirty="0">
                <a:solidFill>
                  <a:schemeClr val="tx1">
                    <a:lumMod val="75000"/>
                    <a:lumOff val="25000"/>
                  </a:schemeClr>
                </a:solidFill>
                <a:latin typeface="Helvetica" pitchFamily="2" charset="0"/>
              </a:rPr>
              <a:t> </a:t>
            </a:r>
            <a:r>
              <a:rPr kumimoji="1" lang="ja-JP" altLang="en-US">
                <a:solidFill>
                  <a:schemeClr val="tx1">
                    <a:lumMod val="75000"/>
                    <a:lumOff val="25000"/>
                  </a:schemeClr>
                </a:solidFill>
                <a:latin typeface="Helvetica" pitchFamily="2" charset="0"/>
              </a:rPr>
              <a:t>晶</a:t>
            </a:r>
            <a:r>
              <a:rPr kumimoji="1" lang="en-US" altLang="ja-JP" dirty="0">
                <a:solidFill>
                  <a:schemeClr val="tx1">
                    <a:lumMod val="75000"/>
                    <a:lumOff val="25000"/>
                  </a:schemeClr>
                </a:solidFill>
                <a:latin typeface="Helvetica" pitchFamily="2" charset="0"/>
              </a:rPr>
              <a:t> (Akira Takahashi)</a:t>
            </a:r>
          </a:p>
          <a:p>
            <a:pPr algn="r"/>
            <a:r>
              <a:rPr lang="en-US" altLang="ja-JP" dirty="0" err="1">
                <a:solidFill>
                  <a:schemeClr val="tx1">
                    <a:lumMod val="75000"/>
                    <a:lumOff val="25000"/>
                  </a:schemeClr>
                </a:solidFill>
                <a:latin typeface="Helvetica" pitchFamily="2" charset="0"/>
              </a:rPr>
              <a:t>cpp_akira@Twitter</a:t>
            </a:r>
            <a:endParaRPr lang="en-US" altLang="ja-JP" dirty="0">
              <a:solidFill>
                <a:schemeClr val="tx1">
                  <a:lumMod val="75000"/>
                  <a:lumOff val="25000"/>
                </a:schemeClr>
              </a:solidFill>
              <a:latin typeface="Helvetica" pitchFamily="2" charset="0"/>
            </a:endParaRPr>
          </a:p>
          <a:p>
            <a:pPr algn="r"/>
            <a:r>
              <a:rPr kumimoji="1" lang="en-US" altLang="ja-JP" dirty="0" err="1">
                <a:solidFill>
                  <a:schemeClr val="tx1">
                    <a:lumMod val="75000"/>
                    <a:lumOff val="25000"/>
                  </a:schemeClr>
                </a:solidFill>
                <a:latin typeface="Helvetica" pitchFamily="2" charset="0"/>
              </a:rPr>
              <a:t>faithandbrave@GitHub</a:t>
            </a:r>
            <a:endParaRPr kumimoji="1" lang="en-US" altLang="ja-JP" dirty="0">
              <a:solidFill>
                <a:schemeClr val="tx1">
                  <a:lumMod val="75000"/>
                  <a:lumOff val="25000"/>
                </a:schemeClr>
              </a:solidFill>
              <a:latin typeface="Helvetica" pitchFamily="2" charset="0"/>
            </a:endParaRPr>
          </a:p>
          <a:p>
            <a:pPr algn="r"/>
            <a:r>
              <a:rPr lang="en-US" altLang="ja-JP" dirty="0">
                <a:solidFill>
                  <a:schemeClr val="tx1">
                    <a:lumMod val="75000"/>
                    <a:lumOff val="25000"/>
                  </a:schemeClr>
                </a:solidFill>
                <a:latin typeface="Helvetica" pitchFamily="2" charset="0"/>
              </a:rPr>
              <a:t>2021/08/25 (</a:t>
            </a:r>
            <a:r>
              <a:rPr lang="ja-JP" altLang="en-US">
                <a:solidFill>
                  <a:schemeClr val="tx1">
                    <a:lumMod val="75000"/>
                    <a:lumOff val="25000"/>
                  </a:schemeClr>
                </a:solidFill>
                <a:latin typeface="Helvetica" pitchFamily="2" charset="0"/>
              </a:rPr>
              <a:t>水</a:t>
            </a:r>
            <a:r>
              <a:rPr lang="en-US" altLang="ja-JP" dirty="0">
                <a:solidFill>
                  <a:schemeClr val="tx1">
                    <a:lumMod val="75000"/>
                    <a:lumOff val="25000"/>
                  </a:schemeClr>
                </a:solidFill>
                <a:latin typeface="Helvetica" pitchFamily="2" charset="0"/>
              </a:rPr>
              <a:t>) OSS X Users Meeting #31</a:t>
            </a:r>
            <a:endParaRPr kumimoji="1" lang="ja-JP" altLang="en-US">
              <a:solidFill>
                <a:schemeClr val="tx1">
                  <a:lumMod val="75000"/>
                  <a:lumOff val="25000"/>
                </a:schemeClr>
              </a:solidFill>
              <a:latin typeface="Helvetica" pitchFamily="2" charset="0"/>
            </a:endParaRPr>
          </a:p>
        </p:txBody>
      </p:sp>
      <p:cxnSp>
        <p:nvCxnSpPr>
          <p:cNvPr id="7" name="直線コネクタ 6">
            <a:extLst>
              <a:ext uri="{FF2B5EF4-FFF2-40B4-BE49-F238E27FC236}">
                <a16:creationId xmlns:a16="http://schemas.microsoft.com/office/drawing/2014/main" id="{262FACCC-5720-BB40-8B29-FFD8FD9EE342}"/>
              </a:ext>
            </a:extLst>
          </p:cNvPr>
          <p:cNvCxnSpPr/>
          <p:nvPr/>
        </p:nvCxnSpPr>
        <p:spPr>
          <a:xfrm>
            <a:off x="1348353" y="3277246"/>
            <a:ext cx="9319647"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6796084"/>
      </p:ext>
    </p:extLst>
  </p:cSld>
  <p:clrMapOvr>
    <a:masterClrMapping/>
  </p:clrMapOvr>
  <mc:AlternateContent xmlns:mc="http://schemas.openxmlformats.org/markup-compatibility/2006" xmlns:p14="http://schemas.microsoft.com/office/powerpoint/2010/main">
    <mc:Choice Requires="p14">
      <p:transition spd="slow" p14:dur="2000" advTm="1911"/>
    </mc:Choice>
    <mc:Fallback xmlns="">
      <p:transition spd="slow" advTm="191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標準</a:t>
            </a:r>
            <a:r>
              <a:rPr kumimoji="1" lang="en-US" altLang="ja-JP" b="1" dirty="0">
                <a:solidFill>
                  <a:srgbClr val="C00000"/>
                </a:solidFill>
              </a:rPr>
              <a:t>C++</a:t>
            </a:r>
            <a:r>
              <a:rPr kumimoji="1" lang="ja-JP" altLang="en-US" b="1">
                <a:solidFill>
                  <a:srgbClr val="C00000"/>
                </a:solidFill>
              </a:rPr>
              <a:t>でオープンになっていないもの</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ja-JP" altLang="en-US">
                <a:solidFill>
                  <a:schemeClr val="tx1">
                    <a:lumMod val="75000"/>
                    <a:lumOff val="25000"/>
                  </a:schemeClr>
                </a:solidFill>
              </a:rPr>
              <a:t>国際標準化委員会への参加</a:t>
            </a:r>
            <a:endParaRPr kumimoji="1" lang="en-US" altLang="ja-JP" dirty="0">
              <a:solidFill>
                <a:schemeClr val="tx1">
                  <a:lumMod val="75000"/>
                  <a:lumOff val="25000"/>
                </a:schemeClr>
              </a:solidFill>
            </a:endParaRPr>
          </a:p>
          <a:p>
            <a:pPr lvl="1"/>
            <a:r>
              <a:rPr lang="ja-JP" altLang="en-US">
                <a:solidFill>
                  <a:schemeClr val="tx1">
                    <a:lumMod val="75000"/>
                    <a:lumOff val="25000"/>
                  </a:schemeClr>
                </a:solidFill>
              </a:rPr>
              <a:t>標準化に参加している企業、および国の代表に限られている</a:t>
            </a:r>
            <a:endParaRPr lang="en-US" altLang="ja-JP" dirty="0">
              <a:solidFill>
                <a:schemeClr val="tx1">
                  <a:lumMod val="75000"/>
                  <a:lumOff val="25000"/>
                </a:schemeClr>
              </a:solidFill>
            </a:endParaRPr>
          </a:p>
          <a:p>
            <a:r>
              <a:rPr kumimoji="1" lang="ja-JP" altLang="en-US">
                <a:solidFill>
                  <a:schemeClr val="tx1">
                    <a:lumMod val="75000"/>
                    <a:lumOff val="25000"/>
                  </a:schemeClr>
                </a:solidFill>
              </a:rPr>
              <a:t>新機能の提案には国際標準化委員会でのプレゼンテーションが必要</a:t>
            </a:r>
            <a:endParaRPr lang="en-US" altLang="ja-JP" dirty="0">
              <a:solidFill>
                <a:schemeClr val="tx1">
                  <a:lumMod val="75000"/>
                  <a:lumOff val="25000"/>
                </a:schemeClr>
              </a:solidFill>
            </a:endParaRPr>
          </a:p>
          <a:p>
            <a:pPr lvl="1"/>
            <a:r>
              <a:rPr kumimoji="1" lang="ja-JP" altLang="en-US">
                <a:solidFill>
                  <a:schemeClr val="tx1">
                    <a:lumMod val="75000"/>
                    <a:lumOff val="25000"/>
                  </a:schemeClr>
                </a:solidFill>
              </a:rPr>
              <a:t>だが、オープンなメーリングリストで提案して、委員会メンバーが</a:t>
            </a:r>
            <a:br>
              <a:rPr kumimoji="1" lang="en-US" altLang="ja-JP" dirty="0">
                <a:solidFill>
                  <a:schemeClr val="tx1">
                    <a:lumMod val="75000"/>
                    <a:lumOff val="25000"/>
                  </a:schemeClr>
                </a:solidFill>
              </a:rPr>
            </a:br>
            <a:r>
              <a:rPr kumimoji="1" lang="ja-JP" altLang="en-US">
                <a:solidFill>
                  <a:schemeClr val="tx1">
                    <a:lumMod val="75000"/>
                    <a:lumOff val="25000"/>
                  </a:schemeClr>
                </a:solidFill>
              </a:rPr>
              <a:t>提案を引き継ぐ、という形式で広く提案が行われるようになった</a:t>
            </a:r>
            <a:endParaRPr kumimoji="1" lang="en-US" altLang="ja-JP" dirty="0">
              <a:solidFill>
                <a:schemeClr val="tx1">
                  <a:lumMod val="75000"/>
                  <a:lumOff val="25000"/>
                </a:schemeClr>
              </a:solidFill>
            </a:endParaRPr>
          </a:p>
          <a:p>
            <a:r>
              <a:rPr lang="ja-JP" altLang="en-US">
                <a:solidFill>
                  <a:schemeClr val="tx1">
                    <a:lumMod val="75000"/>
                    <a:lumOff val="25000"/>
                  </a:schemeClr>
                </a:solidFill>
              </a:rPr>
              <a:t>国際標準化委員会での完全な議事録</a:t>
            </a:r>
            <a:endParaRPr lang="en-US" altLang="ja-JP" dirty="0">
              <a:solidFill>
                <a:schemeClr val="tx1">
                  <a:lumMod val="75000"/>
                  <a:lumOff val="25000"/>
                </a:schemeClr>
              </a:solidFill>
            </a:endParaRPr>
          </a:p>
          <a:p>
            <a:pPr lvl="1"/>
            <a:r>
              <a:rPr kumimoji="1" lang="ja-JP" altLang="en-US">
                <a:solidFill>
                  <a:schemeClr val="tx1">
                    <a:lumMod val="75000"/>
                    <a:lumOff val="25000"/>
                  </a:schemeClr>
                </a:solidFill>
              </a:rPr>
              <a:t>機能の経緯を完全に追いきれないことは、まだある</a:t>
            </a:r>
            <a:endParaRPr kumimoji="1" lang="en-US" altLang="ja-JP"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690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normAutofit/>
          </a:bodyPr>
          <a:lstStyle/>
          <a:p>
            <a:r>
              <a:rPr lang="ja-JP" altLang="en-US" sz="3600" b="1">
                <a:solidFill>
                  <a:srgbClr val="C00000"/>
                </a:solidFill>
              </a:rPr>
              <a:t>オープンになっていないものはまだまだあるが</a:t>
            </a:r>
            <a:r>
              <a:rPr lang="en-US" altLang="ja-JP" sz="3600" b="1" dirty="0">
                <a:solidFill>
                  <a:srgbClr val="C00000"/>
                </a:solidFill>
              </a:rPr>
              <a:t>…</a:t>
            </a:r>
            <a:endParaRPr kumimoji="1" lang="ja-JP" altLang="en-US" sz="3600" b="1">
              <a:solidFill>
                <a:srgbClr val="C00000"/>
              </a:solidFill>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ja-JP" altLang="en-US">
                <a:solidFill>
                  <a:schemeClr val="tx1">
                    <a:lumMod val="75000"/>
                    <a:lumOff val="25000"/>
                  </a:schemeClr>
                </a:solidFill>
              </a:rPr>
              <a:t>標準</a:t>
            </a:r>
            <a:r>
              <a:rPr kumimoji="1" lang="en-US" altLang="ja-JP" dirty="0">
                <a:solidFill>
                  <a:schemeClr val="tx1">
                    <a:lumMod val="75000"/>
                    <a:lumOff val="25000"/>
                  </a:schemeClr>
                </a:solidFill>
              </a:rPr>
              <a:t>C++</a:t>
            </a:r>
            <a:r>
              <a:rPr kumimoji="1" lang="ja-JP" altLang="en-US">
                <a:solidFill>
                  <a:schemeClr val="tx1">
                    <a:lumMod val="75000"/>
                    <a:lumOff val="25000"/>
                  </a:schemeClr>
                </a:solidFill>
              </a:rPr>
              <a:t>策定のオープン化によって、ハンドリングしきれないほど</a:t>
            </a:r>
            <a:r>
              <a:rPr kumimoji="1" lang="ja-JP" altLang="en-US" b="1">
                <a:solidFill>
                  <a:srgbClr val="C00000"/>
                </a:solidFill>
              </a:rPr>
              <a:t>多くの新しい提案が行われる</a:t>
            </a:r>
            <a:r>
              <a:rPr kumimoji="1" lang="ja-JP" altLang="en-US">
                <a:solidFill>
                  <a:schemeClr val="tx1">
                    <a:lumMod val="75000"/>
                    <a:lumOff val="25000"/>
                  </a:schemeClr>
                </a:solidFill>
              </a:rPr>
              <a:t>ようになった</a:t>
            </a:r>
            <a:endParaRPr kumimoji="1" lang="en-US" altLang="ja-JP" dirty="0">
              <a:solidFill>
                <a:schemeClr val="tx1">
                  <a:lumMod val="75000"/>
                  <a:lumOff val="25000"/>
                </a:schemeClr>
              </a:solidFill>
            </a:endParaRPr>
          </a:p>
          <a:p>
            <a:pPr lvl="1"/>
            <a:r>
              <a:rPr lang="ja-JP" altLang="en-US">
                <a:solidFill>
                  <a:schemeClr val="tx1">
                    <a:lumMod val="75000"/>
                    <a:lumOff val="25000"/>
                  </a:schemeClr>
                </a:solidFill>
              </a:rPr>
              <a:t>多すぎて日本語情報の発信もとてもたいへんです</a:t>
            </a:r>
            <a:endParaRPr lang="en-US" altLang="ja-JP" dirty="0">
              <a:solidFill>
                <a:schemeClr val="tx1">
                  <a:lumMod val="75000"/>
                  <a:lumOff val="25000"/>
                </a:schemeClr>
              </a:solidFill>
            </a:endParaRPr>
          </a:p>
          <a:p>
            <a:r>
              <a:rPr lang="ja-JP" altLang="en-US">
                <a:solidFill>
                  <a:schemeClr val="tx1">
                    <a:lumMod val="75000"/>
                    <a:lumOff val="25000"/>
                  </a:schemeClr>
                </a:solidFill>
              </a:rPr>
              <a:t>元々、言語の議論グループとライブラリの議論グループくらいしかなかったのが、</a:t>
            </a:r>
            <a:r>
              <a:rPr lang="en-US" altLang="ja-JP" dirty="0">
                <a:solidFill>
                  <a:schemeClr val="tx1">
                    <a:lumMod val="75000"/>
                    <a:lumOff val="25000"/>
                  </a:schemeClr>
                </a:solidFill>
              </a:rPr>
              <a:t>20</a:t>
            </a:r>
            <a:r>
              <a:rPr lang="ja-JP" altLang="en-US">
                <a:solidFill>
                  <a:schemeClr val="tx1">
                    <a:lumMod val="75000"/>
                    <a:lumOff val="25000"/>
                  </a:schemeClr>
                </a:solidFill>
              </a:rPr>
              <a:t>を超える専門グループごとに議論が同時並行に行われている</a:t>
            </a:r>
            <a:endParaRPr lang="en-US" altLang="ja-JP" dirty="0">
              <a:solidFill>
                <a:schemeClr val="tx1">
                  <a:lumMod val="75000"/>
                  <a:lumOff val="25000"/>
                </a:schemeClr>
              </a:solidFill>
            </a:endParaRPr>
          </a:p>
          <a:p>
            <a:r>
              <a:rPr kumimoji="1" lang="ja-JP" altLang="en-US">
                <a:solidFill>
                  <a:schemeClr val="tx1">
                    <a:lumMod val="75000"/>
                    <a:lumOff val="25000"/>
                  </a:schemeClr>
                </a:solidFill>
              </a:rPr>
              <a:t>オープン化によって</a:t>
            </a:r>
            <a:r>
              <a:rPr kumimoji="1" lang="ja-JP" altLang="en-US" b="1">
                <a:solidFill>
                  <a:srgbClr val="C00000"/>
                </a:solidFill>
              </a:rPr>
              <a:t>言語の進化は大幅に加速</a:t>
            </a:r>
            <a:r>
              <a:rPr kumimoji="1" lang="ja-JP" altLang="en-US">
                <a:solidFill>
                  <a:schemeClr val="tx1">
                    <a:lumMod val="75000"/>
                    <a:lumOff val="25000"/>
                  </a:schemeClr>
                </a:solidFill>
              </a:rPr>
              <a:t>していると言える</a:t>
            </a:r>
            <a:endParaRPr kumimoji="1" lang="en-US" altLang="ja-JP"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215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3F5D7-B580-BD43-B250-A0033E7FF707}"/>
              </a:ext>
            </a:extLst>
          </p:cNvPr>
          <p:cNvSpPr>
            <a:spLocks noGrp="1"/>
          </p:cNvSpPr>
          <p:nvPr>
            <p:ph type="title"/>
          </p:nvPr>
        </p:nvSpPr>
        <p:spPr>
          <a:xfrm>
            <a:off x="1348352" y="2657063"/>
            <a:ext cx="10005447" cy="1325563"/>
          </a:xfrm>
        </p:spPr>
        <p:txBody>
          <a:bodyPr/>
          <a:lstStyle/>
          <a:p>
            <a:r>
              <a:rPr kumimoji="1" lang="en-US" altLang="ja-JP" b="1" dirty="0">
                <a:solidFill>
                  <a:srgbClr val="C00000"/>
                </a:solidFill>
                <a:latin typeface="Helvetica" pitchFamily="2" charset="0"/>
              </a:rPr>
              <a:t>C++</a:t>
            </a:r>
            <a:r>
              <a:rPr kumimoji="1" lang="ja-JP" altLang="en-US" b="1">
                <a:solidFill>
                  <a:srgbClr val="C00000"/>
                </a:solidFill>
                <a:latin typeface="Helvetica" pitchFamily="2" charset="0"/>
              </a:rPr>
              <a:t>オープンソースの変化</a:t>
            </a:r>
          </a:p>
        </p:txBody>
      </p:sp>
      <p:cxnSp>
        <p:nvCxnSpPr>
          <p:cNvPr id="4" name="直線コネクタ 3">
            <a:extLst>
              <a:ext uri="{FF2B5EF4-FFF2-40B4-BE49-F238E27FC236}">
                <a16:creationId xmlns:a16="http://schemas.microsoft.com/office/drawing/2014/main" id="{64110CB8-5FE1-274A-ADD5-8399575B81EB}"/>
              </a:ext>
            </a:extLst>
          </p:cNvPr>
          <p:cNvCxnSpPr/>
          <p:nvPr/>
        </p:nvCxnSpPr>
        <p:spPr>
          <a:xfrm>
            <a:off x="1348353" y="3734450"/>
            <a:ext cx="9319647"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738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a:xfrm>
            <a:off x="838200" y="222625"/>
            <a:ext cx="10515600" cy="1325563"/>
          </a:xfrm>
        </p:spPr>
        <p:txBody>
          <a:bodyPr>
            <a:normAutofit/>
          </a:bodyPr>
          <a:lstStyle/>
          <a:p>
            <a:r>
              <a:rPr kumimoji="1" lang="en-US" altLang="ja-JP" b="1" dirty="0">
                <a:solidFill>
                  <a:srgbClr val="C00000"/>
                </a:solidFill>
                <a:latin typeface="Helvetica" pitchFamily="2" charset="0"/>
              </a:rPr>
              <a:t>C++</a:t>
            </a:r>
            <a:r>
              <a:rPr kumimoji="1" lang="ja-JP" altLang="en-US" b="1">
                <a:solidFill>
                  <a:srgbClr val="C00000"/>
                </a:solidFill>
                <a:latin typeface="Helvetica" pitchFamily="2" charset="0"/>
              </a:rPr>
              <a:t>とオープンソース</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fontScale="92500"/>
          </a:bodyPr>
          <a:lstStyle/>
          <a:p>
            <a:r>
              <a:rPr kumimoji="1" lang="en-US" altLang="ja-JP" sz="3200" dirty="0">
                <a:solidFill>
                  <a:schemeClr val="tx1">
                    <a:lumMod val="75000"/>
                    <a:lumOff val="25000"/>
                  </a:schemeClr>
                </a:solidFill>
              </a:rPr>
              <a:t>C++</a:t>
            </a:r>
            <a:r>
              <a:rPr kumimoji="1" lang="ja-JP" altLang="en-US" sz="3200">
                <a:solidFill>
                  <a:schemeClr val="tx1">
                    <a:lumMod val="75000"/>
                    <a:lumOff val="25000"/>
                  </a:schemeClr>
                </a:solidFill>
              </a:rPr>
              <a:t>は標準ライブラリによって環境差を吸収しているが、すべての環境差を吸収できているわけではない</a:t>
            </a:r>
            <a:endParaRPr kumimoji="1" lang="en-US" altLang="ja-JP" sz="3200" dirty="0">
              <a:solidFill>
                <a:schemeClr val="tx1">
                  <a:lumMod val="75000"/>
                  <a:lumOff val="25000"/>
                </a:schemeClr>
              </a:solidFill>
            </a:endParaRPr>
          </a:p>
          <a:p>
            <a:pPr lvl="1"/>
            <a:r>
              <a:rPr lang="ja-JP" altLang="en-US" sz="2800">
                <a:solidFill>
                  <a:schemeClr val="tx1">
                    <a:lumMod val="75000"/>
                    <a:lumOff val="25000"/>
                  </a:schemeClr>
                </a:solidFill>
              </a:rPr>
              <a:t>ある：</a:t>
            </a:r>
            <a:r>
              <a:rPr lang="en-US" altLang="ja-JP" sz="2800" dirty="0">
                <a:solidFill>
                  <a:schemeClr val="tx1">
                    <a:lumMod val="75000"/>
                    <a:lumOff val="25000"/>
                  </a:schemeClr>
                </a:solidFill>
              </a:rPr>
              <a:t>I/O</a:t>
            </a:r>
            <a:r>
              <a:rPr lang="ja-JP" altLang="en-US" sz="2800">
                <a:solidFill>
                  <a:schemeClr val="tx1">
                    <a:lumMod val="75000"/>
                    <a:lumOff val="25000"/>
                  </a:schemeClr>
                </a:solidFill>
              </a:rPr>
              <a:t>、スレッド、ファイルシステム、スタックトレース</a:t>
            </a:r>
            <a:endParaRPr lang="en-US" altLang="ja-JP" sz="2800" dirty="0">
              <a:solidFill>
                <a:schemeClr val="tx1">
                  <a:lumMod val="75000"/>
                  <a:lumOff val="25000"/>
                </a:schemeClr>
              </a:solidFill>
            </a:endParaRPr>
          </a:p>
          <a:p>
            <a:pPr lvl="1"/>
            <a:r>
              <a:rPr lang="ja-JP" altLang="en-US" sz="2800">
                <a:solidFill>
                  <a:schemeClr val="tx1">
                    <a:lumMod val="75000"/>
                    <a:lumOff val="25000"/>
                  </a:schemeClr>
                </a:solidFill>
              </a:rPr>
              <a:t>ない：ネットワーク、オーディオ、グラフィクス、プロセス、</a:t>
            </a:r>
            <a:r>
              <a:rPr lang="en-US" altLang="ja-JP" sz="2800" dirty="0">
                <a:solidFill>
                  <a:schemeClr val="tx1">
                    <a:lumMod val="75000"/>
                    <a:lumOff val="25000"/>
                  </a:schemeClr>
                </a:solidFill>
              </a:rPr>
              <a:t>GPU</a:t>
            </a:r>
            <a:r>
              <a:rPr lang="ja-JP" altLang="en-US" sz="2800">
                <a:solidFill>
                  <a:schemeClr val="tx1">
                    <a:lumMod val="75000"/>
                    <a:lumOff val="25000"/>
                  </a:schemeClr>
                </a:solidFill>
              </a:rPr>
              <a:t>など</a:t>
            </a:r>
            <a:endParaRPr lang="en-US" altLang="ja-JP" sz="2800" dirty="0">
              <a:solidFill>
                <a:schemeClr val="tx1">
                  <a:lumMod val="75000"/>
                  <a:lumOff val="25000"/>
                </a:schemeClr>
              </a:solidFill>
            </a:endParaRPr>
          </a:p>
          <a:p>
            <a:r>
              <a:rPr lang="ja-JP" altLang="en-US" sz="3600">
                <a:solidFill>
                  <a:schemeClr val="tx1">
                    <a:lumMod val="75000"/>
                    <a:lumOff val="25000"/>
                  </a:schemeClr>
                </a:solidFill>
              </a:rPr>
              <a:t>標準ライブラリで扱いきれない範囲はオープンソースに頼ることになる</a:t>
            </a:r>
            <a:endParaRPr lang="en-US" altLang="ja-JP" sz="3600" dirty="0">
              <a:solidFill>
                <a:schemeClr val="tx1">
                  <a:lumMod val="75000"/>
                  <a:lumOff val="25000"/>
                </a:schemeClr>
              </a:solidFill>
            </a:endParaRPr>
          </a:p>
          <a:p>
            <a:r>
              <a:rPr kumimoji="1" lang="ja-JP" altLang="en-US" sz="3200">
                <a:solidFill>
                  <a:schemeClr val="tx1">
                    <a:lumMod val="75000"/>
                    <a:lumOff val="25000"/>
                  </a:schemeClr>
                </a:solidFill>
              </a:rPr>
              <a:t>定番と言えるライブラリもあるが</a:t>
            </a:r>
            <a:r>
              <a:rPr kumimoji="1" lang="en-US" altLang="ja-JP" sz="3200" dirty="0">
                <a:solidFill>
                  <a:schemeClr val="tx1">
                    <a:lumMod val="75000"/>
                    <a:lumOff val="25000"/>
                  </a:schemeClr>
                </a:solidFill>
              </a:rPr>
              <a:t> (Boost</a:t>
            </a:r>
            <a:r>
              <a:rPr kumimoji="1" lang="ja-JP" altLang="en-US" sz="3200">
                <a:solidFill>
                  <a:schemeClr val="tx1">
                    <a:lumMod val="75000"/>
                    <a:lumOff val="25000"/>
                  </a:schemeClr>
                </a:solidFill>
              </a:rPr>
              <a:t>、</a:t>
            </a:r>
            <a:r>
              <a:rPr kumimoji="1" lang="en-US" altLang="ja-JP" sz="3200" dirty="0">
                <a:solidFill>
                  <a:schemeClr val="tx1">
                    <a:lumMod val="75000"/>
                    <a:lumOff val="25000"/>
                  </a:schemeClr>
                </a:solidFill>
              </a:rPr>
              <a:t>ICU</a:t>
            </a:r>
            <a:r>
              <a:rPr kumimoji="1" lang="ja-JP" altLang="en-US" sz="3200">
                <a:solidFill>
                  <a:schemeClr val="tx1">
                    <a:lumMod val="75000"/>
                    <a:lumOff val="25000"/>
                  </a:schemeClr>
                </a:solidFill>
              </a:rPr>
              <a:t>、</a:t>
            </a:r>
            <a:r>
              <a:rPr kumimoji="1" lang="en-US" altLang="ja-JP" sz="3200" dirty="0">
                <a:solidFill>
                  <a:schemeClr val="tx1">
                    <a:lumMod val="75000"/>
                    <a:lumOff val="25000"/>
                  </a:schemeClr>
                </a:solidFill>
              </a:rPr>
              <a:t>OpenCV</a:t>
            </a:r>
            <a:r>
              <a:rPr kumimoji="1" lang="ja-JP" altLang="en-US" sz="3200">
                <a:solidFill>
                  <a:schemeClr val="tx1">
                    <a:lumMod val="75000"/>
                    <a:lumOff val="25000"/>
                  </a:schemeClr>
                </a:solidFill>
              </a:rPr>
              <a:t>など</a:t>
            </a:r>
            <a:r>
              <a:rPr kumimoji="1" lang="en-US" altLang="ja-JP" sz="3200" dirty="0">
                <a:solidFill>
                  <a:schemeClr val="tx1">
                    <a:lumMod val="75000"/>
                    <a:lumOff val="25000"/>
                  </a:schemeClr>
                </a:solidFill>
              </a:rPr>
              <a:t>)</a:t>
            </a:r>
            <a:r>
              <a:rPr kumimoji="1" lang="ja-JP" altLang="en-US" sz="3200">
                <a:solidFill>
                  <a:schemeClr val="tx1">
                    <a:lumMod val="75000"/>
                    <a:lumOff val="25000"/>
                  </a:schemeClr>
                </a:solidFill>
              </a:rPr>
              <a:t>、</a:t>
            </a:r>
            <a:r>
              <a:rPr lang="ja-JP" altLang="en-US" sz="3200">
                <a:solidFill>
                  <a:schemeClr val="tx1">
                    <a:lumMod val="75000"/>
                    <a:lumOff val="25000"/>
                  </a:schemeClr>
                </a:solidFill>
              </a:rPr>
              <a:t>言語の進化にともなってライブラリの事情も変わってきている</a:t>
            </a:r>
            <a:endParaRPr kumimoji="1" lang="en-US" altLang="ja-JP" sz="3200"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448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a:xfrm>
            <a:off x="838200" y="222625"/>
            <a:ext cx="10515600" cy="1325563"/>
          </a:xfrm>
        </p:spPr>
        <p:txBody>
          <a:bodyPr>
            <a:normAutofit/>
          </a:bodyPr>
          <a:lstStyle/>
          <a:p>
            <a:r>
              <a:rPr kumimoji="1" lang="en-US" altLang="ja-JP" sz="3600" b="1" dirty="0">
                <a:solidFill>
                  <a:srgbClr val="C00000"/>
                </a:solidFill>
                <a:latin typeface="Helvetica" pitchFamily="2" charset="0"/>
              </a:rPr>
              <a:t>Visual Studio</a:t>
            </a:r>
            <a:r>
              <a:rPr kumimoji="1" lang="ja-JP" altLang="en-US" sz="3600" b="1">
                <a:solidFill>
                  <a:srgbClr val="C00000"/>
                </a:solidFill>
                <a:latin typeface="Helvetica" pitchFamily="2" charset="0"/>
              </a:rPr>
              <a:t>標準ライブラリ実装の</a:t>
            </a:r>
            <a:br>
              <a:rPr kumimoji="1" lang="en-US" altLang="ja-JP" sz="3600" b="1" dirty="0">
                <a:solidFill>
                  <a:srgbClr val="C00000"/>
                </a:solidFill>
                <a:latin typeface="Helvetica" pitchFamily="2" charset="0"/>
              </a:rPr>
            </a:br>
            <a:r>
              <a:rPr kumimoji="1" lang="ja-JP" altLang="en-US" sz="3600" b="1">
                <a:solidFill>
                  <a:srgbClr val="C00000"/>
                </a:solidFill>
                <a:latin typeface="Helvetica" pitchFamily="2" charset="0"/>
              </a:rPr>
              <a:t>オープンソース化</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en-US" altLang="ja-JP" dirty="0">
                <a:solidFill>
                  <a:schemeClr val="tx1">
                    <a:lumMod val="75000"/>
                    <a:lumOff val="25000"/>
                  </a:schemeClr>
                </a:solidFill>
              </a:rPr>
              <a:t>GCC</a:t>
            </a:r>
            <a:r>
              <a:rPr kumimoji="1" lang="ja-JP" altLang="en-US">
                <a:solidFill>
                  <a:schemeClr val="tx1">
                    <a:lumMod val="75000"/>
                    <a:lumOff val="25000"/>
                  </a:schemeClr>
                </a:solidFill>
              </a:rPr>
              <a:t>や</a:t>
            </a:r>
            <a:r>
              <a:rPr kumimoji="1" lang="en-US" altLang="ja-JP" dirty="0">
                <a:solidFill>
                  <a:schemeClr val="tx1">
                    <a:lumMod val="75000"/>
                    <a:lumOff val="25000"/>
                  </a:schemeClr>
                </a:solidFill>
              </a:rPr>
              <a:t>Clang</a:t>
            </a:r>
            <a:r>
              <a:rPr kumimoji="1" lang="ja-JP" altLang="en-US">
                <a:solidFill>
                  <a:schemeClr val="tx1">
                    <a:lumMod val="75000"/>
                    <a:lumOff val="25000"/>
                  </a:schemeClr>
                </a:solidFill>
              </a:rPr>
              <a:t>といったコンパイラはもともとオープンソース</a:t>
            </a:r>
            <a:endParaRPr kumimoji="1" lang="en-US" altLang="ja-JP" dirty="0">
              <a:solidFill>
                <a:schemeClr val="tx1">
                  <a:lumMod val="75000"/>
                  <a:lumOff val="25000"/>
                </a:schemeClr>
              </a:solidFill>
            </a:endParaRPr>
          </a:p>
          <a:p>
            <a:r>
              <a:rPr lang="ja-JP" altLang="en-US">
                <a:solidFill>
                  <a:schemeClr val="tx1">
                    <a:lumMod val="75000"/>
                    <a:lumOff val="25000"/>
                  </a:schemeClr>
                </a:solidFill>
              </a:rPr>
              <a:t>それらに加えて、</a:t>
            </a:r>
            <a:r>
              <a:rPr lang="en-US" altLang="ja-JP" dirty="0">
                <a:solidFill>
                  <a:schemeClr val="tx1">
                    <a:lumMod val="75000"/>
                    <a:lumOff val="25000"/>
                  </a:schemeClr>
                </a:solidFill>
              </a:rPr>
              <a:t>Visual Studio</a:t>
            </a:r>
            <a:r>
              <a:rPr lang="ja-JP" altLang="en-US">
                <a:solidFill>
                  <a:schemeClr val="tx1">
                    <a:lumMod val="75000"/>
                    <a:lumOff val="25000"/>
                  </a:schemeClr>
                </a:solidFill>
              </a:rPr>
              <a:t>での</a:t>
            </a:r>
            <a:r>
              <a:rPr lang="en-US" altLang="ja-JP" dirty="0">
                <a:solidFill>
                  <a:schemeClr val="tx1">
                    <a:lumMod val="75000"/>
                    <a:lumOff val="25000"/>
                  </a:schemeClr>
                </a:solidFill>
              </a:rPr>
              <a:t>C++</a:t>
            </a:r>
            <a:r>
              <a:rPr lang="ja-JP" altLang="en-US">
                <a:solidFill>
                  <a:schemeClr val="tx1">
                    <a:lumMod val="75000"/>
                    <a:lumOff val="25000"/>
                  </a:schemeClr>
                </a:solidFill>
              </a:rPr>
              <a:t>標準ライブラリの実装もオープンソース化された</a:t>
            </a:r>
            <a:endParaRPr lang="en-US" altLang="ja-JP" dirty="0">
              <a:solidFill>
                <a:schemeClr val="tx1">
                  <a:lumMod val="75000"/>
                  <a:lumOff val="25000"/>
                </a:schemeClr>
              </a:solidFill>
            </a:endParaRPr>
          </a:p>
          <a:p>
            <a:pPr lvl="1"/>
            <a:r>
              <a:rPr lang="en-US" altLang="ja-JP" dirty="0">
                <a:solidFill>
                  <a:schemeClr val="tx1">
                    <a:lumMod val="75000"/>
                    <a:lumOff val="25000"/>
                  </a:schemeClr>
                </a:solidFill>
                <a:hlinkClick r:id="rId2"/>
              </a:rPr>
              <a:t>https://github.com/microsoft/STL</a:t>
            </a:r>
            <a:endParaRPr lang="en-US" altLang="ja-JP" dirty="0">
              <a:solidFill>
                <a:schemeClr val="tx1">
                  <a:lumMod val="75000"/>
                  <a:lumOff val="25000"/>
                </a:schemeClr>
              </a:solidFill>
            </a:endParaRPr>
          </a:p>
          <a:p>
            <a:endParaRPr kumimoji="1" lang="en-US" altLang="ja-JP"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6765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latin typeface="Helvetica" pitchFamily="2" charset="0"/>
              </a:rPr>
              <a:t>Boost</a:t>
            </a:r>
            <a:r>
              <a:rPr kumimoji="1" lang="ja-JP" altLang="en-US" b="1">
                <a:solidFill>
                  <a:srgbClr val="C00000"/>
                </a:solidFill>
                <a:latin typeface="Helvetica" pitchFamily="2" charset="0"/>
              </a:rPr>
              <a:t>の衰退</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sz="2400">
                <a:solidFill>
                  <a:schemeClr val="tx1">
                    <a:lumMod val="75000"/>
                    <a:lumOff val="25000"/>
                  </a:schemeClr>
                </a:solidFill>
                <a:latin typeface="Helvetica" pitchFamily="2" charset="0"/>
              </a:rPr>
              <a:t>準標準ライブラリという立ち位置だった</a:t>
            </a:r>
            <a:r>
              <a:rPr lang="en-US" altLang="ja-JP" sz="2400" dirty="0">
                <a:solidFill>
                  <a:schemeClr val="tx1">
                    <a:lumMod val="75000"/>
                    <a:lumOff val="25000"/>
                  </a:schemeClr>
                </a:solidFill>
                <a:latin typeface="Helvetica" pitchFamily="2" charset="0"/>
              </a:rPr>
              <a:t>Boost</a:t>
            </a:r>
            <a:r>
              <a:rPr lang="ja-JP" altLang="en-US" sz="2400">
                <a:solidFill>
                  <a:schemeClr val="tx1">
                    <a:lumMod val="75000"/>
                    <a:lumOff val="25000"/>
                  </a:schemeClr>
                </a:solidFill>
                <a:latin typeface="Helvetica" pitchFamily="2" charset="0"/>
              </a:rPr>
              <a:t>だが、徐々に衰退している</a:t>
            </a:r>
            <a:endParaRPr lang="en-US" altLang="ja-JP" sz="2400" dirty="0">
              <a:solidFill>
                <a:schemeClr val="tx1">
                  <a:lumMod val="75000"/>
                  <a:lumOff val="25000"/>
                </a:schemeClr>
              </a:solidFill>
              <a:latin typeface="Helvetica" pitchFamily="2" charset="0"/>
            </a:endParaRPr>
          </a:p>
          <a:p>
            <a:r>
              <a:rPr kumimoji="1" lang="ja-JP" altLang="en-US" sz="2400">
                <a:solidFill>
                  <a:schemeClr val="tx1">
                    <a:lumMod val="75000"/>
                    <a:lumOff val="25000"/>
                  </a:schemeClr>
                </a:solidFill>
                <a:latin typeface="Helvetica" pitchFamily="2" charset="0"/>
              </a:rPr>
              <a:t>現在のバージョンは</a:t>
            </a:r>
            <a:r>
              <a:rPr kumimoji="1" lang="en-US" altLang="ja-JP" sz="2400" dirty="0">
                <a:solidFill>
                  <a:schemeClr val="tx1">
                    <a:lumMod val="75000"/>
                    <a:lumOff val="25000"/>
                  </a:schemeClr>
                </a:solidFill>
                <a:latin typeface="Helvetica" pitchFamily="2" charset="0"/>
              </a:rPr>
              <a:t>1.77.0</a:t>
            </a:r>
            <a:endParaRPr lang="en-US" altLang="ja-JP" sz="2400" dirty="0">
              <a:solidFill>
                <a:schemeClr val="tx1">
                  <a:lumMod val="75000"/>
                  <a:lumOff val="25000"/>
                </a:schemeClr>
              </a:solidFill>
              <a:latin typeface="Helvetica" pitchFamily="2" charset="0"/>
            </a:endParaRPr>
          </a:p>
          <a:p>
            <a:pPr lvl="1"/>
            <a:r>
              <a:rPr kumimoji="1" lang="en-US" altLang="ja-JP" sz="2000" dirty="0">
                <a:solidFill>
                  <a:schemeClr val="tx1">
                    <a:lumMod val="75000"/>
                    <a:lumOff val="25000"/>
                  </a:schemeClr>
                </a:solidFill>
                <a:latin typeface="Helvetica" pitchFamily="2" charset="0"/>
              </a:rPr>
              <a:t>Boost 2.0</a:t>
            </a:r>
            <a:r>
              <a:rPr kumimoji="1" lang="ja-JP" altLang="en-US" sz="2000">
                <a:solidFill>
                  <a:schemeClr val="tx1">
                    <a:lumMod val="75000"/>
                    <a:lumOff val="25000"/>
                  </a:schemeClr>
                </a:solidFill>
                <a:latin typeface="Helvetica" pitchFamily="2" charset="0"/>
              </a:rPr>
              <a:t>の議論が進まないまま、バージョン</a:t>
            </a:r>
            <a:r>
              <a:rPr kumimoji="1" lang="en-US" altLang="ja-JP" sz="2000" dirty="0">
                <a:solidFill>
                  <a:schemeClr val="tx1">
                    <a:lumMod val="75000"/>
                    <a:lumOff val="25000"/>
                  </a:schemeClr>
                </a:solidFill>
                <a:latin typeface="Helvetica" pitchFamily="2" charset="0"/>
              </a:rPr>
              <a:t>1</a:t>
            </a:r>
            <a:r>
              <a:rPr kumimoji="1" lang="ja-JP" altLang="en-US" sz="2000">
                <a:solidFill>
                  <a:schemeClr val="tx1">
                    <a:lumMod val="75000"/>
                    <a:lumOff val="25000"/>
                  </a:schemeClr>
                </a:solidFill>
                <a:latin typeface="Helvetica" pitchFamily="2" charset="0"/>
              </a:rPr>
              <a:t>系で</a:t>
            </a:r>
            <a:r>
              <a:rPr kumimoji="1" lang="en-US" altLang="ja-JP" sz="2000" dirty="0">
                <a:solidFill>
                  <a:schemeClr val="tx1">
                    <a:lumMod val="75000"/>
                    <a:lumOff val="25000"/>
                  </a:schemeClr>
                </a:solidFill>
                <a:latin typeface="Helvetica" pitchFamily="2" charset="0"/>
              </a:rPr>
              <a:t>77</a:t>
            </a:r>
            <a:r>
              <a:rPr kumimoji="1" lang="ja-JP" altLang="en-US" sz="2000">
                <a:solidFill>
                  <a:schemeClr val="tx1">
                    <a:lumMod val="75000"/>
                    <a:lumOff val="25000"/>
                  </a:schemeClr>
                </a:solidFill>
                <a:latin typeface="Helvetica" pitchFamily="2" charset="0"/>
              </a:rPr>
              <a:t>までずるずるいっている</a:t>
            </a:r>
            <a:endParaRPr kumimoji="1" lang="en-US" altLang="ja-JP" sz="2000" dirty="0">
              <a:solidFill>
                <a:schemeClr val="tx1">
                  <a:lumMod val="75000"/>
                  <a:lumOff val="25000"/>
                </a:schemeClr>
              </a:solidFill>
              <a:latin typeface="Helvetica" pitchFamily="2" charset="0"/>
            </a:endParaRPr>
          </a:p>
          <a:p>
            <a:r>
              <a:rPr lang="en-US" altLang="ja-JP" sz="2400" dirty="0">
                <a:solidFill>
                  <a:schemeClr val="tx1">
                    <a:lumMod val="75000"/>
                    <a:lumOff val="25000"/>
                  </a:schemeClr>
                </a:solidFill>
                <a:latin typeface="Helvetica" pitchFamily="2" charset="0"/>
              </a:rPr>
              <a:t>Boost</a:t>
            </a:r>
            <a:r>
              <a:rPr lang="ja-JP" altLang="en-US" sz="2400">
                <a:solidFill>
                  <a:schemeClr val="tx1">
                    <a:lumMod val="75000"/>
                    <a:lumOff val="25000"/>
                  </a:schemeClr>
                </a:solidFill>
                <a:latin typeface="Helvetica" pitchFamily="2" charset="0"/>
              </a:rPr>
              <a:t>設立メンバーの離脱、コンサルティング会社</a:t>
            </a:r>
            <a:r>
              <a:rPr lang="en-US" altLang="ja-JP" sz="2400" dirty="0" err="1">
                <a:solidFill>
                  <a:schemeClr val="tx1">
                    <a:lumMod val="75000"/>
                    <a:lumOff val="25000"/>
                  </a:schemeClr>
                </a:solidFill>
                <a:latin typeface="Helvetica" pitchFamily="2" charset="0"/>
              </a:rPr>
              <a:t>BoostPro</a:t>
            </a:r>
            <a:r>
              <a:rPr lang="ja-JP" altLang="en-US" sz="2400">
                <a:solidFill>
                  <a:schemeClr val="tx1">
                    <a:lumMod val="75000"/>
                    <a:lumOff val="25000"/>
                  </a:schemeClr>
                </a:solidFill>
                <a:latin typeface="Helvetica" pitchFamily="2" charset="0"/>
              </a:rPr>
              <a:t>の解散</a:t>
            </a:r>
            <a:endParaRPr lang="en-US" altLang="ja-JP" sz="2400" dirty="0">
              <a:solidFill>
                <a:schemeClr val="tx1">
                  <a:lumMod val="75000"/>
                  <a:lumOff val="25000"/>
                </a:schemeClr>
              </a:solidFill>
              <a:latin typeface="Helvetica" pitchFamily="2" charset="0"/>
            </a:endParaRPr>
          </a:p>
          <a:p>
            <a:pPr lvl="1"/>
            <a:r>
              <a:rPr lang="ja-JP" altLang="en-US" sz="2000">
                <a:solidFill>
                  <a:schemeClr val="tx1">
                    <a:lumMod val="75000"/>
                    <a:lumOff val="25000"/>
                  </a:schemeClr>
                </a:solidFill>
                <a:latin typeface="Helvetica" pitchFamily="2" charset="0"/>
              </a:rPr>
              <a:t>リーダー不在で、重要な決定ができない状態</a:t>
            </a:r>
            <a:endParaRPr lang="en-US" altLang="ja-JP" sz="2000" dirty="0">
              <a:solidFill>
                <a:schemeClr val="tx1">
                  <a:lumMod val="75000"/>
                  <a:lumOff val="25000"/>
                </a:schemeClr>
              </a:solidFill>
              <a:latin typeface="Helvetica" pitchFamily="2" charset="0"/>
            </a:endParaRPr>
          </a:p>
          <a:p>
            <a:r>
              <a:rPr kumimoji="1" lang="en-US" altLang="ja-JP" sz="2400" dirty="0">
                <a:solidFill>
                  <a:schemeClr val="tx1">
                    <a:lumMod val="75000"/>
                    <a:lumOff val="25000"/>
                  </a:schemeClr>
                </a:solidFill>
                <a:latin typeface="Helvetica" pitchFamily="2" charset="0"/>
              </a:rPr>
              <a:t>Boost</a:t>
            </a:r>
            <a:r>
              <a:rPr kumimoji="1" lang="ja-JP" altLang="en-US" sz="2400">
                <a:solidFill>
                  <a:schemeClr val="tx1">
                    <a:lumMod val="75000"/>
                    <a:lumOff val="25000"/>
                  </a:schemeClr>
                </a:solidFill>
                <a:latin typeface="Helvetica" pitchFamily="2" charset="0"/>
              </a:rPr>
              <a:t>内のライブラリを個別に扱える仕組みの頓挫</a:t>
            </a:r>
            <a:endParaRPr kumimoji="1" lang="en-US" altLang="ja-JP" sz="2400" dirty="0">
              <a:solidFill>
                <a:schemeClr val="tx1">
                  <a:lumMod val="75000"/>
                  <a:lumOff val="25000"/>
                </a:schemeClr>
              </a:solidFill>
              <a:latin typeface="Helvetica" pitchFamily="2" charset="0"/>
            </a:endParaRPr>
          </a:p>
          <a:p>
            <a:pPr lvl="1"/>
            <a:r>
              <a:rPr lang="en-US" altLang="ja-JP" sz="2000" dirty="0">
                <a:solidFill>
                  <a:schemeClr val="tx1">
                    <a:lumMod val="75000"/>
                    <a:lumOff val="25000"/>
                  </a:schemeClr>
                </a:solidFill>
                <a:latin typeface="Helvetica" pitchFamily="2" charset="0"/>
              </a:rPr>
              <a:t>Boost</a:t>
            </a:r>
            <a:r>
              <a:rPr lang="ja-JP" altLang="en-US" sz="2000">
                <a:solidFill>
                  <a:schemeClr val="tx1">
                    <a:lumMod val="75000"/>
                    <a:lumOff val="25000"/>
                  </a:schemeClr>
                </a:solidFill>
                <a:latin typeface="Helvetica" pitchFamily="2" charset="0"/>
              </a:rPr>
              <a:t>は大きくなり続け、ユーザーは巨大ライブラリのダウンロードを避けるようになった</a:t>
            </a:r>
            <a:endParaRPr lang="en-US" altLang="ja-JP" sz="2000" dirty="0">
              <a:solidFill>
                <a:schemeClr val="tx1">
                  <a:lumMod val="75000"/>
                  <a:lumOff val="25000"/>
                </a:schemeClr>
              </a:solidFill>
              <a:latin typeface="Helvetica" pitchFamily="2" charset="0"/>
            </a:endParaRPr>
          </a:p>
          <a:p>
            <a:r>
              <a:rPr kumimoji="1" lang="ja-JP" altLang="en-US" sz="2400">
                <a:solidFill>
                  <a:schemeClr val="tx1">
                    <a:lumMod val="75000"/>
                    <a:lumOff val="25000"/>
                  </a:schemeClr>
                </a:solidFill>
                <a:latin typeface="Helvetica" pitchFamily="2" charset="0"/>
              </a:rPr>
              <a:t>ただ、分野によって</a:t>
            </a:r>
            <a:r>
              <a:rPr kumimoji="1" lang="en-US" altLang="ja-JP" sz="2400" dirty="0">
                <a:solidFill>
                  <a:schemeClr val="tx1">
                    <a:lumMod val="75000"/>
                    <a:lumOff val="25000"/>
                  </a:schemeClr>
                </a:solidFill>
                <a:latin typeface="Helvetica" pitchFamily="2" charset="0"/>
              </a:rPr>
              <a:t>Boost</a:t>
            </a:r>
            <a:r>
              <a:rPr kumimoji="1" lang="ja-JP" altLang="en-US" sz="2400">
                <a:solidFill>
                  <a:schemeClr val="tx1">
                    <a:lumMod val="75000"/>
                    <a:lumOff val="25000"/>
                  </a:schemeClr>
                </a:solidFill>
                <a:latin typeface="Helvetica" pitchFamily="2" charset="0"/>
              </a:rPr>
              <a:t>のライブラリがまだまだ最新なことはある</a:t>
            </a:r>
            <a:endParaRPr kumimoji="1" lang="en-US" altLang="ja-JP" sz="2400" dirty="0">
              <a:solidFill>
                <a:schemeClr val="tx1">
                  <a:lumMod val="75000"/>
                  <a:lumOff val="25000"/>
                </a:schemeClr>
              </a:solidFill>
              <a:latin typeface="Helvetica" pitchFamily="2" charset="0"/>
            </a:endParaRPr>
          </a:p>
          <a:p>
            <a:pPr lvl="1"/>
            <a:r>
              <a:rPr kumimoji="1" lang="ja-JP" altLang="en-US" sz="2000">
                <a:solidFill>
                  <a:schemeClr val="tx1">
                    <a:lumMod val="75000"/>
                    <a:lumOff val="25000"/>
                  </a:schemeClr>
                </a:solidFill>
                <a:latin typeface="Helvetica" pitchFamily="2" charset="0"/>
              </a:rPr>
              <a:t>古い</a:t>
            </a:r>
            <a:r>
              <a:rPr kumimoji="1" lang="en-US" altLang="ja-JP" sz="2000" dirty="0">
                <a:solidFill>
                  <a:schemeClr val="tx1">
                    <a:lumMod val="75000"/>
                    <a:lumOff val="25000"/>
                  </a:schemeClr>
                </a:solidFill>
                <a:latin typeface="Helvetica" pitchFamily="2" charset="0"/>
              </a:rPr>
              <a:t>C++</a:t>
            </a:r>
            <a:r>
              <a:rPr kumimoji="1" lang="ja-JP" altLang="en-US" sz="2000">
                <a:solidFill>
                  <a:schemeClr val="tx1">
                    <a:lumMod val="75000"/>
                    <a:lumOff val="25000"/>
                  </a:schemeClr>
                </a:solidFill>
                <a:latin typeface="Helvetica" pitchFamily="2" charset="0"/>
              </a:rPr>
              <a:t>バージョンで最新の標準ライブラリの機能を使う、という用途でも使える</a:t>
            </a:r>
            <a:endParaRPr kumimoji="1" lang="en-US" altLang="ja-JP" sz="2000"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3074" name="Picture 2" descr="Boost C++ Libraries">
            <a:extLst>
              <a:ext uri="{FF2B5EF4-FFF2-40B4-BE49-F238E27FC236}">
                <a16:creationId xmlns:a16="http://schemas.microsoft.com/office/drawing/2014/main" id="{90E3D4D2-77FD-5C4B-8972-42FB9A7FF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300" y="3416300"/>
            <a:ext cx="254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oost ロゴ">
            <a:extLst>
              <a:ext uri="{FF2B5EF4-FFF2-40B4-BE49-F238E27FC236}">
                <a16:creationId xmlns:a16="http://schemas.microsoft.com/office/drawing/2014/main" id="{AB3F6782-49DD-4E47-8D6E-38BD2D631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611" y="5699802"/>
            <a:ext cx="35179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16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latin typeface="Helvetica" pitchFamily="2" charset="0"/>
              </a:rPr>
              <a:t>個人オープンソースへの移行</a:t>
            </a:r>
            <a:r>
              <a:rPr kumimoji="1" lang="en-US" altLang="ja-JP" b="1" dirty="0">
                <a:solidFill>
                  <a:srgbClr val="C00000"/>
                </a:solidFill>
                <a:latin typeface="Helvetica" pitchFamily="2" charset="0"/>
              </a:rPr>
              <a:t> 1/3</a:t>
            </a:r>
            <a:endParaRPr kumimoji="1" lang="ja-JP" altLang="en-US" b="1">
              <a:solidFill>
                <a:srgbClr val="C00000"/>
              </a:solidFill>
              <a:latin typeface="Helvetica" pitchFamily="2" charset="0"/>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kumimoji="1" lang="ja-JP" altLang="en-US">
                <a:solidFill>
                  <a:schemeClr val="tx1">
                    <a:lumMod val="75000"/>
                    <a:lumOff val="25000"/>
                  </a:schemeClr>
                </a:solidFill>
                <a:latin typeface="Helvetica" pitchFamily="2" charset="0"/>
              </a:rPr>
              <a:t>ボランティア組織の大きなライブラリから、</a:t>
            </a:r>
            <a:br>
              <a:rPr kumimoji="1" lang="en-US" altLang="ja-JP" dirty="0">
                <a:solidFill>
                  <a:schemeClr val="tx1">
                    <a:lumMod val="75000"/>
                    <a:lumOff val="25000"/>
                  </a:schemeClr>
                </a:solidFill>
                <a:latin typeface="Helvetica" pitchFamily="2" charset="0"/>
              </a:rPr>
            </a:br>
            <a:r>
              <a:rPr kumimoji="1" lang="ja-JP" altLang="en-US">
                <a:solidFill>
                  <a:schemeClr val="tx1">
                    <a:lumMod val="75000"/>
                    <a:lumOff val="25000"/>
                  </a:schemeClr>
                </a:solidFill>
                <a:latin typeface="Helvetica" pitchFamily="2" charset="0"/>
              </a:rPr>
              <a:t>個人の軽量なオープンソースライブラリへ、ユーザーは移行してきている</a:t>
            </a:r>
            <a:endParaRPr kumimoji="1"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Boost</a:t>
            </a:r>
            <a:r>
              <a:rPr lang="ja-JP" altLang="en-US">
                <a:solidFill>
                  <a:schemeClr val="tx1">
                    <a:lumMod val="75000"/>
                    <a:lumOff val="25000"/>
                  </a:schemeClr>
                </a:solidFill>
                <a:latin typeface="Helvetica" pitchFamily="2" charset="0"/>
              </a:rPr>
              <a:t>が衰退していることも影響</a:t>
            </a:r>
            <a:endParaRPr kumimoji="1"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13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latin typeface="Helvetica" pitchFamily="2" charset="0"/>
              </a:rPr>
              <a:t>個人オープンソースへの移行</a:t>
            </a:r>
            <a:r>
              <a:rPr kumimoji="1" lang="en-US" altLang="ja-JP" b="1" dirty="0">
                <a:solidFill>
                  <a:srgbClr val="C00000"/>
                </a:solidFill>
                <a:latin typeface="Helvetica" pitchFamily="2" charset="0"/>
              </a:rPr>
              <a:t> 2/3</a:t>
            </a:r>
            <a:endParaRPr kumimoji="1" lang="ja-JP" altLang="en-US" b="1">
              <a:solidFill>
                <a:srgbClr val="C00000"/>
              </a:solidFill>
              <a:latin typeface="Helvetica" pitchFamily="2" charset="0"/>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文字列フォーマットライブラリ</a:t>
            </a:r>
            <a:r>
              <a:rPr lang="en-US" altLang="ja-JP" dirty="0">
                <a:solidFill>
                  <a:schemeClr val="tx1">
                    <a:lumMod val="75000"/>
                    <a:lumOff val="25000"/>
                  </a:schemeClr>
                </a:solidFill>
                <a:latin typeface="Helvetica" pitchFamily="2" charset="0"/>
              </a:rPr>
              <a:t>{</a:t>
            </a:r>
            <a:r>
              <a:rPr lang="en-US" altLang="ja-JP" dirty="0" err="1">
                <a:solidFill>
                  <a:schemeClr val="tx1">
                    <a:lumMod val="75000"/>
                    <a:lumOff val="25000"/>
                  </a:schemeClr>
                </a:solidFill>
                <a:latin typeface="Helvetica" pitchFamily="2" charset="0"/>
              </a:rPr>
              <a:t>fmt</a:t>
            </a:r>
            <a:r>
              <a:rPr lang="en-US" altLang="ja-JP" dirty="0">
                <a:solidFill>
                  <a:schemeClr val="tx1">
                    <a:lumMod val="75000"/>
                    <a:lumOff val="25000"/>
                  </a:schemeClr>
                </a:solidFill>
                <a:latin typeface="Helvetica" pitchFamily="2" charset="0"/>
              </a:rPr>
              <a:t>}</a:t>
            </a:r>
            <a:r>
              <a:rPr lang="ja-JP" altLang="en-US">
                <a:solidFill>
                  <a:schemeClr val="tx1">
                    <a:lumMod val="75000"/>
                    <a:lumOff val="25000"/>
                  </a:schemeClr>
                </a:solidFill>
                <a:latin typeface="Helvetica" pitchFamily="2" charset="0"/>
              </a:rPr>
              <a:t>も</a:t>
            </a:r>
            <a:r>
              <a:rPr lang="ja-JP" altLang="en-US" b="1">
                <a:solidFill>
                  <a:srgbClr val="C00000"/>
                </a:solidFill>
                <a:latin typeface="Helvetica" pitchFamily="2" charset="0"/>
              </a:rPr>
              <a:t>個人のオープンソースだが、広くユーザーを獲得</a:t>
            </a:r>
            <a:r>
              <a:rPr lang="ja-JP" altLang="en-US">
                <a:solidFill>
                  <a:schemeClr val="tx1">
                    <a:lumMod val="75000"/>
                    <a:lumOff val="25000"/>
                  </a:schemeClr>
                </a:solidFill>
                <a:latin typeface="Helvetica" pitchFamily="2" charset="0"/>
              </a:rPr>
              <a:t>し、</a:t>
            </a:r>
            <a:r>
              <a:rPr lang="en-US" altLang="ja-JP" dirty="0">
                <a:solidFill>
                  <a:schemeClr val="tx1">
                    <a:lumMod val="75000"/>
                    <a:lumOff val="25000"/>
                  </a:schemeClr>
                </a:solidFill>
                <a:latin typeface="Helvetica" pitchFamily="2" charset="0"/>
              </a:rPr>
              <a:t>C++20</a:t>
            </a:r>
            <a:r>
              <a:rPr lang="ja-JP" altLang="en-US">
                <a:solidFill>
                  <a:schemeClr val="tx1">
                    <a:lumMod val="75000"/>
                    <a:lumOff val="25000"/>
                  </a:schemeClr>
                </a:solidFill>
                <a:latin typeface="Helvetica" pitchFamily="2" charset="0"/>
              </a:rPr>
              <a:t>で標準化されている</a:t>
            </a: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ちなみに、このライブラリが作れるようになった背景に、</a:t>
            </a:r>
            <a:br>
              <a:rPr lang="en-US" altLang="ja-JP" dirty="0">
                <a:solidFill>
                  <a:schemeClr val="tx1">
                    <a:lumMod val="75000"/>
                    <a:lumOff val="25000"/>
                  </a:schemeClr>
                </a:solidFill>
                <a:latin typeface="Helvetica" pitchFamily="2" charset="0"/>
              </a:rPr>
            </a:br>
            <a:r>
              <a:rPr lang="ja-JP" altLang="en-US">
                <a:solidFill>
                  <a:schemeClr val="tx1">
                    <a:lumMod val="75000"/>
                    <a:lumOff val="25000"/>
                  </a:schemeClr>
                </a:solidFill>
                <a:latin typeface="Helvetica" pitchFamily="2" charset="0"/>
              </a:rPr>
              <a:t>可変引数テンプレート、汎用定数式</a:t>
            </a:r>
            <a:r>
              <a:rPr lang="en-US" altLang="ja-JP" dirty="0" err="1">
                <a:solidFill>
                  <a:schemeClr val="tx1">
                    <a:lumMod val="75000"/>
                    <a:lumOff val="25000"/>
                  </a:schemeClr>
                </a:solidFill>
                <a:latin typeface="Helvetica" pitchFamily="2" charset="0"/>
              </a:rPr>
              <a:t>constexpr</a:t>
            </a:r>
            <a:r>
              <a:rPr lang="ja-JP" altLang="en-US">
                <a:solidFill>
                  <a:schemeClr val="tx1">
                    <a:lumMod val="75000"/>
                    <a:lumOff val="25000"/>
                  </a:schemeClr>
                </a:solidFill>
                <a:latin typeface="Helvetica" pitchFamily="2" charset="0"/>
              </a:rPr>
              <a:t>など言語の新機能が入ったおかげ、というのがある</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フォーマット文字列のコンパイル時検証もある</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
        <p:nvSpPr>
          <p:cNvPr id="6" name="正方形/長方形 5">
            <a:extLst>
              <a:ext uri="{FF2B5EF4-FFF2-40B4-BE49-F238E27FC236}">
                <a16:creationId xmlns:a16="http://schemas.microsoft.com/office/drawing/2014/main" id="{16DCC684-BEE0-0546-A377-7C68432D2075}"/>
              </a:ext>
            </a:extLst>
          </p:cNvPr>
          <p:cNvSpPr/>
          <p:nvPr/>
        </p:nvSpPr>
        <p:spPr>
          <a:xfrm>
            <a:off x="975075" y="2926829"/>
            <a:ext cx="10241850" cy="10043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400" dirty="0" err="1">
                <a:latin typeface="VL GOTHIC" panose="020B0509000000000000" pitchFamily="49" charset="-128"/>
                <a:ea typeface="VL GOTHIC" panose="020B0509000000000000" pitchFamily="49" charset="-128"/>
              </a:rPr>
              <a:t>cout</a:t>
            </a:r>
            <a:r>
              <a:rPr lang="en-US" altLang="ja-JP" sz="2400" dirty="0">
                <a:latin typeface="VL GOTHIC" panose="020B0509000000000000" pitchFamily="49" charset="-128"/>
                <a:ea typeface="VL GOTHIC" panose="020B0509000000000000" pitchFamily="49" charset="-128"/>
              </a:rPr>
              <a:t> &lt;&lt; </a:t>
            </a:r>
            <a:r>
              <a:rPr lang="en-US" altLang="ja-JP" sz="2400" b="1" dirty="0">
                <a:solidFill>
                  <a:srgbClr val="C00000"/>
                </a:solidFill>
                <a:latin typeface="VL GOTHIC" panose="020B0509000000000000" pitchFamily="49" charset="-128"/>
                <a:ea typeface="VL GOTHIC" panose="020B0509000000000000" pitchFamily="49" charset="-128"/>
              </a:rPr>
              <a:t>format("{} {}", "Hello", 314)</a:t>
            </a:r>
            <a:r>
              <a:rPr lang="en-US" altLang="ja-JP" sz="2400" dirty="0">
                <a:latin typeface="VL GOTHIC" panose="020B0509000000000000" pitchFamily="49" charset="-128"/>
                <a:ea typeface="VL GOTHIC" panose="020B0509000000000000" pitchFamily="49" charset="-128"/>
              </a:rPr>
              <a:t> &lt;&lt; </a:t>
            </a:r>
            <a:r>
              <a:rPr lang="en-US" altLang="ja-JP" sz="2400" dirty="0" err="1">
                <a:latin typeface="VL GOTHIC" panose="020B0509000000000000" pitchFamily="49" charset="-128"/>
                <a:ea typeface="VL GOTHIC" panose="020B0509000000000000" pitchFamily="49" charset="-128"/>
              </a:rPr>
              <a:t>endl</a:t>
            </a:r>
            <a:r>
              <a:rPr lang="en-US" altLang="ja-JP" sz="2400" dirty="0">
                <a:latin typeface="VL GOTHIC" panose="020B0509000000000000" pitchFamily="49" charset="-128"/>
                <a:ea typeface="VL GOTHIC" panose="020B0509000000000000" pitchFamily="49" charset="-128"/>
              </a:rPr>
              <a:t>; // "Hello 314"</a:t>
            </a:r>
            <a:endParaRPr lang="ja-JP" altLang="en-US" sz="2400">
              <a:latin typeface="VL GOTHIC" panose="020B0509000000000000" pitchFamily="49" charset="-128"/>
              <a:ea typeface="VL GOTHIC" panose="020B0509000000000000" pitchFamily="49" charset="-128"/>
            </a:endParaRPr>
          </a:p>
        </p:txBody>
      </p:sp>
    </p:spTree>
    <p:extLst>
      <p:ext uri="{BB962C8B-B14F-4D97-AF65-F5344CB8AC3E}">
        <p14:creationId xmlns:p14="http://schemas.microsoft.com/office/powerpoint/2010/main" val="114144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latin typeface="Helvetica" pitchFamily="2" charset="0"/>
              </a:rPr>
              <a:t>個人オープンソースへの移行</a:t>
            </a:r>
            <a:r>
              <a:rPr kumimoji="1" lang="en-US" altLang="ja-JP" b="1" dirty="0">
                <a:solidFill>
                  <a:srgbClr val="C00000"/>
                </a:solidFill>
                <a:latin typeface="Helvetica" pitchFamily="2" charset="0"/>
              </a:rPr>
              <a:t> 3/3</a:t>
            </a:r>
            <a:endParaRPr kumimoji="1" lang="ja-JP" altLang="en-US" b="1">
              <a:solidFill>
                <a:srgbClr val="C00000"/>
              </a:solidFill>
              <a:latin typeface="Helvetica" pitchFamily="2" charset="0"/>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広く使われているテストライブラリ</a:t>
            </a:r>
            <a:r>
              <a:rPr lang="en-US" altLang="ja-JP" dirty="0">
                <a:solidFill>
                  <a:schemeClr val="tx1">
                    <a:lumMod val="75000"/>
                    <a:lumOff val="25000"/>
                  </a:schemeClr>
                </a:solidFill>
                <a:latin typeface="Helvetica" pitchFamily="2" charset="0"/>
              </a:rPr>
              <a:t>Catch2</a:t>
            </a:r>
            <a:r>
              <a:rPr lang="ja-JP" altLang="en-US">
                <a:solidFill>
                  <a:schemeClr val="tx1">
                    <a:lumMod val="75000"/>
                    <a:lumOff val="25000"/>
                  </a:schemeClr>
                </a:solidFill>
                <a:latin typeface="Helvetica" pitchFamily="2" charset="0"/>
              </a:rPr>
              <a:t>、</a:t>
            </a:r>
            <a:br>
              <a:rPr lang="en-US" altLang="ja-JP" dirty="0">
                <a:solidFill>
                  <a:schemeClr val="tx1">
                    <a:lumMod val="75000"/>
                    <a:lumOff val="25000"/>
                  </a:schemeClr>
                </a:solidFill>
                <a:latin typeface="Helvetica" pitchFamily="2" charset="0"/>
              </a:rPr>
            </a:br>
            <a:r>
              <a:rPr lang="ja-JP" altLang="en-US">
                <a:solidFill>
                  <a:schemeClr val="tx1">
                    <a:lumMod val="75000"/>
                    <a:lumOff val="25000"/>
                  </a:schemeClr>
                </a:solidFill>
                <a:latin typeface="Helvetica" pitchFamily="2" charset="0"/>
              </a:rPr>
              <a:t>ロギングライブラリ</a:t>
            </a:r>
            <a:r>
              <a:rPr lang="en-US" altLang="ja-JP" dirty="0" err="1">
                <a:solidFill>
                  <a:schemeClr val="tx1">
                    <a:lumMod val="75000"/>
                    <a:lumOff val="25000"/>
                  </a:schemeClr>
                </a:solidFill>
                <a:latin typeface="Helvetica" pitchFamily="2" charset="0"/>
              </a:rPr>
              <a:t>spdlog</a:t>
            </a:r>
            <a:r>
              <a:rPr lang="ja-JP" altLang="en-US">
                <a:solidFill>
                  <a:schemeClr val="tx1">
                    <a:lumMod val="75000"/>
                    <a:lumOff val="25000"/>
                  </a:schemeClr>
                </a:solidFill>
                <a:latin typeface="Helvetica" pitchFamily="2" charset="0"/>
              </a:rPr>
              <a:t>なども個人リポジトリ</a:t>
            </a: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どのライブラリを使えばいいか悩ましい時期だが、</a:t>
            </a:r>
            <a:br>
              <a:rPr lang="en-US" altLang="ja-JP" dirty="0">
                <a:solidFill>
                  <a:schemeClr val="tx1">
                    <a:lumMod val="75000"/>
                    <a:lumOff val="25000"/>
                  </a:schemeClr>
                </a:solidFill>
                <a:latin typeface="Helvetica" pitchFamily="2" charset="0"/>
              </a:rPr>
            </a:br>
            <a:r>
              <a:rPr lang="en-US" altLang="ja-JP" dirty="0">
                <a:solidFill>
                  <a:schemeClr val="tx1">
                    <a:lumMod val="75000"/>
                    <a:lumOff val="25000"/>
                  </a:schemeClr>
                </a:solidFill>
                <a:latin typeface="Helvetica" pitchFamily="2" charset="0"/>
              </a:rPr>
              <a:t>Awesome C++</a:t>
            </a:r>
            <a:r>
              <a:rPr lang="ja-JP" altLang="en-US">
                <a:solidFill>
                  <a:schemeClr val="tx1">
                    <a:lumMod val="75000"/>
                    <a:lumOff val="25000"/>
                  </a:schemeClr>
                </a:solidFill>
                <a:latin typeface="Helvetica" pitchFamily="2" charset="0"/>
              </a:rPr>
              <a:t>や</a:t>
            </a:r>
            <a:r>
              <a:rPr lang="en-US" altLang="ja-JP" dirty="0" err="1">
                <a:solidFill>
                  <a:schemeClr val="tx1">
                    <a:lumMod val="75000"/>
                    <a:lumOff val="25000"/>
                  </a:schemeClr>
                </a:solidFill>
                <a:latin typeface="Helvetica" pitchFamily="2" charset="0"/>
              </a:rPr>
              <a:t>Stackoverflow</a:t>
            </a:r>
            <a:r>
              <a:rPr lang="ja-JP" altLang="en-US">
                <a:solidFill>
                  <a:schemeClr val="tx1">
                    <a:lumMod val="75000"/>
                    <a:lumOff val="25000"/>
                  </a:schemeClr>
                </a:solidFill>
                <a:latin typeface="Helvetica" pitchFamily="2" charset="0"/>
              </a:rPr>
              <a:t>を見て自分の用途にあるものを選ぶことになるだろう</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
        <p:nvSpPr>
          <p:cNvPr id="6" name="正方形/長方形 5">
            <a:extLst>
              <a:ext uri="{FF2B5EF4-FFF2-40B4-BE49-F238E27FC236}">
                <a16:creationId xmlns:a16="http://schemas.microsoft.com/office/drawing/2014/main" id="{16DCC684-BEE0-0546-A377-7C68432D2075}"/>
              </a:ext>
            </a:extLst>
          </p:cNvPr>
          <p:cNvSpPr/>
          <p:nvPr/>
        </p:nvSpPr>
        <p:spPr>
          <a:xfrm>
            <a:off x="975075" y="2708695"/>
            <a:ext cx="4841109" cy="145857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2400" dirty="0">
                <a:latin typeface="VL GOTHIC" panose="020B0509000000000000" pitchFamily="49" charset="-128"/>
                <a:ea typeface="VL GOTHIC" panose="020B0509000000000000" pitchFamily="49" charset="-128"/>
              </a:rPr>
              <a:t>TEST_CASE("test name") {</a:t>
            </a:r>
          </a:p>
          <a:p>
            <a:r>
              <a:rPr lang="en-US" altLang="ja-JP" sz="2400" dirty="0">
                <a:latin typeface="VL GOTHIC" panose="020B0509000000000000" pitchFamily="49" charset="-128"/>
                <a:ea typeface="VL GOTHIC" panose="020B0509000000000000" pitchFamily="49" charset="-128"/>
              </a:rPr>
              <a:t>  REQUIRE(a == b);</a:t>
            </a:r>
            <a:br>
              <a:rPr lang="en-US" altLang="ja-JP" sz="2400" dirty="0">
                <a:latin typeface="VL GOTHIC" panose="020B0509000000000000" pitchFamily="49" charset="-128"/>
                <a:ea typeface="VL GOTHIC" panose="020B0509000000000000" pitchFamily="49" charset="-128"/>
              </a:rPr>
            </a:br>
            <a:r>
              <a:rPr lang="en-US" altLang="ja-JP" sz="2400" dirty="0">
                <a:latin typeface="VL GOTHIC" panose="020B0509000000000000" pitchFamily="49" charset="-128"/>
                <a:ea typeface="VL GOTHIC" panose="020B0509000000000000" pitchFamily="49" charset="-128"/>
              </a:rPr>
              <a:t>}</a:t>
            </a:r>
            <a:endParaRPr lang="ja-JP" altLang="en-US" sz="2400">
              <a:latin typeface="VL GOTHIC" panose="020B0509000000000000" pitchFamily="49" charset="-128"/>
              <a:ea typeface="VL GOTHIC" panose="020B0509000000000000" pitchFamily="49" charset="-128"/>
            </a:endParaRPr>
          </a:p>
        </p:txBody>
      </p:sp>
      <p:sp>
        <p:nvSpPr>
          <p:cNvPr id="7" name="正方形/長方形 6">
            <a:extLst>
              <a:ext uri="{FF2B5EF4-FFF2-40B4-BE49-F238E27FC236}">
                <a16:creationId xmlns:a16="http://schemas.microsoft.com/office/drawing/2014/main" id="{C832E903-6AFA-D948-AD03-34769A060E4F}"/>
              </a:ext>
            </a:extLst>
          </p:cNvPr>
          <p:cNvSpPr/>
          <p:nvPr/>
        </p:nvSpPr>
        <p:spPr>
          <a:xfrm>
            <a:off x="5963319" y="2699714"/>
            <a:ext cx="5108433" cy="145857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2400" dirty="0" err="1">
                <a:latin typeface="VL GOTHIC" panose="020B0509000000000000" pitchFamily="49" charset="-128"/>
                <a:ea typeface="VL GOTHIC" panose="020B0509000000000000" pitchFamily="49" charset="-128"/>
              </a:rPr>
              <a:t>spdlog</a:t>
            </a:r>
            <a:r>
              <a:rPr lang="en-US" altLang="ja-JP" sz="2400" dirty="0">
                <a:latin typeface="VL GOTHIC" panose="020B0509000000000000" pitchFamily="49" charset="-128"/>
                <a:ea typeface="VL GOTHIC" panose="020B0509000000000000" pitchFamily="49" charset="-128"/>
              </a:rPr>
              <a:t>::info("information log");</a:t>
            </a:r>
          </a:p>
          <a:p>
            <a:r>
              <a:rPr lang="en-US" altLang="ja-JP" sz="2400" dirty="0" err="1">
                <a:latin typeface="VL GOTHIC" panose="020B0509000000000000" pitchFamily="49" charset="-128"/>
                <a:ea typeface="VL GOTHIC" panose="020B0509000000000000" pitchFamily="49" charset="-128"/>
              </a:rPr>
              <a:t>spdlog</a:t>
            </a:r>
            <a:r>
              <a:rPr lang="en-US" altLang="ja-JP" sz="2400" dirty="0">
                <a:latin typeface="VL GOTHIC" panose="020B0509000000000000" pitchFamily="49" charset="-128"/>
                <a:ea typeface="VL GOTHIC" panose="020B0509000000000000" pitchFamily="49" charset="-128"/>
              </a:rPr>
              <a:t>::error("error log");</a:t>
            </a:r>
            <a:endParaRPr lang="ja-JP" altLang="en-US" sz="2400">
              <a:latin typeface="VL GOTHIC" panose="020B0509000000000000" pitchFamily="49" charset="-128"/>
              <a:ea typeface="VL GOTHIC" panose="020B0509000000000000" pitchFamily="49" charset="-128"/>
            </a:endParaRPr>
          </a:p>
        </p:txBody>
      </p:sp>
    </p:spTree>
    <p:extLst>
      <p:ext uri="{BB962C8B-B14F-4D97-AF65-F5344CB8AC3E}">
        <p14:creationId xmlns:p14="http://schemas.microsoft.com/office/powerpoint/2010/main" val="104538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言語更新によるライブラリ設計への影響</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標準</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が</a:t>
            </a:r>
            <a:r>
              <a:rPr lang="en-US" altLang="ja-JP" dirty="0">
                <a:solidFill>
                  <a:schemeClr val="tx1">
                    <a:lumMod val="75000"/>
                    <a:lumOff val="25000"/>
                  </a:schemeClr>
                </a:solidFill>
                <a:latin typeface="Helvetica" pitchFamily="2" charset="0"/>
              </a:rPr>
              <a:t>3</a:t>
            </a:r>
            <a:r>
              <a:rPr lang="ja-JP" altLang="en-US">
                <a:solidFill>
                  <a:schemeClr val="tx1">
                    <a:lumMod val="75000"/>
                    <a:lumOff val="25000"/>
                  </a:schemeClr>
                </a:solidFill>
                <a:latin typeface="Helvetica" pitchFamily="2" charset="0"/>
              </a:rPr>
              <a:t>年スパンで更新されることもあり、</a:t>
            </a:r>
            <a:r>
              <a:rPr lang="ja-JP" altLang="en-US" b="1">
                <a:solidFill>
                  <a:srgbClr val="C00000"/>
                </a:solidFill>
                <a:latin typeface="Helvetica" pitchFamily="2" charset="0"/>
              </a:rPr>
              <a:t>最新のライブラリ設計というものが変わりやすい</a:t>
            </a:r>
            <a:endParaRPr lang="en-US" altLang="ja-JP" b="1" dirty="0">
              <a:solidFill>
                <a:srgbClr val="C00000"/>
              </a:solidFill>
              <a:latin typeface="Helvetica" pitchFamily="2" charset="0"/>
            </a:endParaRPr>
          </a:p>
          <a:p>
            <a:r>
              <a:rPr lang="ja-JP" altLang="en-US">
                <a:solidFill>
                  <a:schemeClr val="tx1">
                    <a:lumMod val="75000"/>
                    <a:lumOff val="25000"/>
                  </a:schemeClr>
                </a:solidFill>
                <a:latin typeface="Helvetica" pitchFamily="2" charset="0"/>
              </a:rPr>
              <a:t>例として、</a:t>
            </a:r>
            <a:r>
              <a:rPr lang="en-US" altLang="ja-JP" dirty="0">
                <a:solidFill>
                  <a:schemeClr val="tx1">
                    <a:lumMod val="75000"/>
                    <a:lumOff val="25000"/>
                  </a:schemeClr>
                </a:solidFill>
                <a:latin typeface="Helvetica" pitchFamily="2" charset="0"/>
              </a:rPr>
              <a:t>C++11</a:t>
            </a:r>
            <a:r>
              <a:rPr lang="ja-JP" altLang="en-US">
                <a:solidFill>
                  <a:schemeClr val="tx1">
                    <a:lumMod val="75000"/>
                    <a:lumOff val="25000"/>
                  </a:schemeClr>
                </a:solidFill>
                <a:latin typeface="Helvetica" pitchFamily="2" charset="0"/>
              </a:rPr>
              <a:t>でラムダ式</a:t>
            </a:r>
            <a:r>
              <a:rPr lang="en-US" altLang="ja-JP" dirty="0">
                <a:solidFill>
                  <a:schemeClr val="tx1">
                    <a:lumMod val="75000"/>
                    <a:lumOff val="25000"/>
                  </a:schemeClr>
                </a:solidFill>
                <a:latin typeface="Helvetica" pitchFamily="2" charset="0"/>
              </a:rPr>
              <a:t> (</a:t>
            </a:r>
            <a:r>
              <a:rPr lang="ja-JP" altLang="en-US">
                <a:solidFill>
                  <a:schemeClr val="tx1">
                    <a:lumMod val="75000"/>
                    <a:lumOff val="25000"/>
                  </a:schemeClr>
                </a:solidFill>
                <a:latin typeface="Helvetica" pitchFamily="2" charset="0"/>
              </a:rPr>
              <a:t>無名関数</a:t>
            </a:r>
            <a:r>
              <a:rPr lang="en-US" altLang="ja-JP" dirty="0">
                <a:solidFill>
                  <a:schemeClr val="tx1">
                    <a:lumMod val="75000"/>
                    <a:lumOff val="25000"/>
                  </a:schemeClr>
                </a:solidFill>
                <a:latin typeface="Helvetica" pitchFamily="2" charset="0"/>
              </a:rPr>
              <a:t>) </a:t>
            </a:r>
            <a:r>
              <a:rPr lang="ja-JP" altLang="en-US">
                <a:solidFill>
                  <a:schemeClr val="tx1">
                    <a:lumMod val="75000"/>
                    <a:lumOff val="25000"/>
                  </a:schemeClr>
                </a:solidFill>
                <a:latin typeface="Helvetica" pitchFamily="2" charset="0"/>
              </a:rPr>
              <a:t>が導入されたことにより、その後のライブラリ設計が大きく変わった</a:t>
            </a: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pPr marL="0" indent="0">
              <a:buNone/>
            </a:pPr>
            <a:endParaRPr lang="en-US" altLang="ja-JP" dirty="0">
              <a:solidFill>
                <a:schemeClr val="tx1">
                  <a:lumMod val="75000"/>
                  <a:lumOff val="25000"/>
                </a:schemeClr>
              </a:solidFill>
              <a:latin typeface="Helvetica" pitchFamily="2" charset="0"/>
            </a:endParaRPr>
          </a:p>
          <a:p>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C++20</a:t>
            </a:r>
            <a:r>
              <a:rPr lang="ja-JP" altLang="en-US">
                <a:solidFill>
                  <a:schemeClr val="tx1">
                    <a:lumMod val="75000"/>
                    <a:lumOff val="25000"/>
                  </a:schemeClr>
                </a:solidFill>
                <a:latin typeface="Helvetica" pitchFamily="2" charset="0"/>
              </a:rPr>
              <a:t>でもコルーチンが導入されたことにより、今後のライブラリ設計に大きな影響があるだろう</a:t>
            </a: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
        <p:nvSpPr>
          <p:cNvPr id="6" name="正方形/長方形 5">
            <a:extLst>
              <a:ext uri="{FF2B5EF4-FFF2-40B4-BE49-F238E27FC236}">
                <a16:creationId xmlns:a16="http://schemas.microsoft.com/office/drawing/2014/main" id="{C302BE59-E539-CB43-8CBD-416EC41F47AB}"/>
              </a:ext>
            </a:extLst>
          </p:cNvPr>
          <p:cNvSpPr/>
          <p:nvPr/>
        </p:nvSpPr>
        <p:spPr>
          <a:xfrm>
            <a:off x="907478" y="3841229"/>
            <a:ext cx="10241850" cy="100434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2400" dirty="0" err="1">
                <a:solidFill>
                  <a:schemeClr val="tx1">
                    <a:lumMod val="75000"/>
                    <a:lumOff val="25000"/>
                  </a:schemeClr>
                </a:solidFill>
                <a:latin typeface="VL GOTHIC" panose="020B0509000000000000" pitchFamily="49" charset="-128"/>
                <a:ea typeface="VL GOTHIC" panose="020B0509000000000000" pitchFamily="49" charset="-128"/>
              </a:rPr>
              <a:t>setTimer</a:t>
            </a:r>
            <a:r>
              <a:rPr lang="en-US" altLang="ja-JP" sz="2400" dirty="0">
                <a:solidFill>
                  <a:schemeClr val="tx1">
                    <a:lumMod val="75000"/>
                    <a:lumOff val="25000"/>
                  </a:schemeClr>
                </a:solidFill>
                <a:latin typeface="VL GOTHIC" panose="020B0509000000000000" pitchFamily="49" charset="-128"/>
                <a:ea typeface="VL GOTHIC" panose="020B0509000000000000" pitchFamily="49" charset="-128"/>
              </a:rPr>
              <a:t>(10s, </a:t>
            </a:r>
            <a:r>
              <a:rPr lang="en-US" altLang="ja-JP" sz="2400" b="1" dirty="0">
                <a:solidFill>
                  <a:srgbClr val="C00000"/>
                </a:solidFill>
                <a:latin typeface="VL GOTHIC" panose="020B0509000000000000" pitchFamily="49" charset="-128"/>
                <a:ea typeface="VL GOTHIC" panose="020B0509000000000000" pitchFamily="49" charset="-128"/>
              </a:rPr>
              <a:t>[] { </a:t>
            </a:r>
            <a:r>
              <a:rPr lang="en-US" altLang="ja-JP" sz="2400" b="1" dirty="0" err="1">
                <a:solidFill>
                  <a:srgbClr val="C00000"/>
                </a:solidFill>
                <a:latin typeface="VL GOTHIC" panose="020B0509000000000000" pitchFamily="49" charset="-128"/>
                <a:ea typeface="VL GOTHIC" panose="020B0509000000000000" pitchFamily="49" charset="-128"/>
              </a:rPr>
              <a:t>cout</a:t>
            </a:r>
            <a:r>
              <a:rPr lang="en-US" altLang="ja-JP" sz="2400" b="1" dirty="0">
                <a:solidFill>
                  <a:srgbClr val="C00000"/>
                </a:solidFill>
                <a:latin typeface="VL GOTHIC" panose="020B0509000000000000" pitchFamily="49" charset="-128"/>
                <a:ea typeface="VL GOTHIC" panose="020B0509000000000000" pitchFamily="49" charset="-128"/>
              </a:rPr>
              <a:t> &lt;&lt; "10</a:t>
            </a:r>
            <a:r>
              <a:rPr lang="ja-JP" altLang="en-US" sz="2400" b="1">
                <a:solidFill>
                  <a:srgbClr val="C00000"/>
                </a:solidFill>
                <a:latin typeface="VL GOTHIC" panose="020B0509000000000000" pitchFamily="49" charset="-128"/>
                <a:ea typeface="VL GOTHIC" panose="020B0509000000000000" pitchFamily="49" charset="-128"/>
              </a:rPr>
              <a:t>秒経過</a:t>
            </a:r>
            <a:r>
              <a:rPr lang="en-US" altLang="ja-JP" sz="2400" b="1" dirty="0">
                <a:solidFill>
                  <a:srgbClr val="C00000"/>
                </a:solidFill>
                <a:latin typeface="VL GOTHIC" panose="020B0509000000000000" pitchFamily="49" charset="-128"/>
                <a:ea typeface="VL GOTHIC" panose="020B0509000000000000" pitchFamily="49" charset="-128"/>
              </a:rPr>
              <a:t>" &lt;&lt; </a:t>
            </a:r>
            <a:r>
              <a:rPr lang="en-US" altLang="ja-JP" sz="2400" b="1" dirty="0" err="1">
                <a:solidFill>
                  <a:srgbClr val="C00000"/>
                </a:solidFill>
                <a:latin typeface="VL GOTHIC" panose="020B0509000000000000" pitchFamily="49" charset="-128"/>
                <a:ea typeface="VL GOTHIC" panose="020B0509000000000000" pitchFamily="49" charset="-128"/>
              </a:rPr>
              <a:t>endl</a:t>
            </a:r>
            <a:r>
              <a:rPr lang="en-US" altLang="ja-JP" sz="2400" b="1" dirty="0">
                <a:solidFill>
                  <a:srgbClr val="C00000"/>
                </a:solidFill>
                <a:latin typeface="VL GOTHIC" panose="020B0509000000000000" pitchFamily="49" charset="-128"/>
                <a:ea typeface="VL GOTHIC" panose="020B0509000000000000" pitchFamily="49" charset="-128"/>
              </a:rPr>
              <a:t>; }</a:t>
            </a:r>
            <a:r>
              <a:rPr lang="en-US" altLang="ja-JP" sz="2400" dirty="0">
                <a:solidFill>
                  <a:schemeClr val="tx1">
                    <a:lumMod val="75000"/>
                    <a:lumOff val="25000"/>
                  </a:schemeClr>
                </a:solidFill>
                <a:latin typeface="VL GOTHIC" panose="020B0509000000000000" pitchFamily="49" charset="-128"/>
                <a:ea typeface="VL GOTHIC" panose="020B0509000000000000" pitchFamily="49" charset="-128"/>
              </a:rPr>
              <a:t>);</a:t>
            </a:r>
          </a:p>
        </p:txBody>
      </p:sp>
    </p:spTree>
    <p:extLst>
      <p:ext uri="{BB962C8B-B14F-4D97-AF65-F5344CB8AC3E}">
        <p14:creationId xmlns:p14="http://schemas.microsoft.com/office/powerpoint/2010/main" val="30428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C7EC2-B03E-804C-A3D1-BB2AC3A6EBF5}"/>
              </a:ext>
            </a:extLst>
          </p:cNvPr>
          <p:cNvSpPr>
            <a:spLocks noGrp="1"/>
          </p:cNvSpPr>
          <p:nvPr>
            <p:ph type="title"/>
          </p:nvPr>
        </p:nvSpPr>
        <p:spPr/>
        <p:txBody>
          <a:bodyPr/>
          <a:lstStyle/>
          <a:p>
            <a:r>
              <a:rPr kumimoji="1" lang="ja-JP" altLang="en-US" b="1">
                <a:solidFill>
                  <a:srgbClr val="C00000"/>
                </a:solidFill>
                <a:latin typeface="Helvetica" pitchFamily="2" charset="0"/>
              </a:rPr>
              <a:t>自己紹介</a:t>
            </a:r>
          </a:p>
        </p:txBody>
      </p:sp>
      <p:sp>
        <p:nvSpPr>
          <p:cNvPr id="3" name="コンテンツ プレースホルダー 2">
            <a:extLst>
              <a:ext uri="{FF2B5EF4-FFF2-40B4-BE49-F238E27FC236}">
                <a16:creationId xmlns:a16="http://schemas.microsoft.com/office/drawing/2014/main" id="{2703D91F-232A-C54A-AAAA-981ABDECFF89}"/>
              </a:ext>
            </a:extLst>
          </p:cNvPr>
          <p:cNvSpPr>
            <a:spLocks noGrp="1"/>
          </p:cNvSpPr>
          <p:nvPr>
            <p:ph idx="1"/>
          </p:nvPr>
        </p:nvSpPr>
        <p:spPr>
          <a:xfrm>
            <a:off x="838200" y="1825625"/>
            <a:ext cx="6806784" cy="4351338"/>
          </a:xfrm>
        </p:spPr>
        <p:txBody>
          <a:bodyPr/>
          <a:lstStyle/>
          <a:p>
            <a:r>
              <a:rPr kumimoji="1" lang="ja-JP" altLang="en-US">
                <a:solidFill>
                  <a:schemeClr val="tx1">
                    <a:lumMod val="75000"/>
                    <a:lumOff val="25000"/>
                  </a:schemeClr>
                </a:solidFill>
                <a:latin typeface="Helvetica" pitchFamily="2" charset="0"/>
              </a:rPr>
              <a:t>高橋</a:t>
            </a:r>
            <a:r>
              <a:rPr kumimoji="1" lang="en-US" altLang="ja-JP" dirty="0">
                <a:solidFill>
                  <a:schemeClr val="tx1">
                    <a:lumMod val="75000"/>
                    <a:lumOff val="25000"/>
                  </a:schemeClr>
                </a:solidFill>
                <a:latin typeface="Helvetica" pitchFamily="2" charset="0"/>
              </a:rPr>
              <a:t> </a:t>
            </a:r>
            <a:r>
              <a:rPr kumimoji="1" lang="ja-JP" altLang="en-US">
                <a:solidFill>
                  <a:schemeClr val="tx1">
                    <a:lumMod val="75000"/>
                    <a:lumOff val="25000"/>
                  </a:schemeClr>
                </a:solidFill>
                <a:latin typeface="Helvetica" pitchFamily="2" charset="0"/>
              </a:rPr>
              <a:t>晶</a:t>
            </a:r>
            <a:r>
              <a:rPr kumimoji="1" lang="en-US" altLang="ja-JP" dirty="0">
                <a:solidFill>
                  <a:schemeClr val="tx1">
                    <a:lumMod val="75000"/>
                    <a:lumOff val="25000"/>
                  </a:schemeClr>
                </a:solidFill>
                <a:latin typeface="Helvetica" pitchFamily="2" charset="0"/>
              </a:rPr>
              <a:t> (Akira Takahashi)</a:t>
            </a: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日本語リファレンスサイト</a:t>
            </a:r>
            <a:r>
              <a:rPr lang="en-US" altLang="ja-JP" dirty="0" err="1">
                <a:solidFill>
                  <a:schemeClr val="tx1">
                    <a:lumMod val="75000"/>
                    <a:lumOff val="25000"/>
                  </a:schemeClr>
                </a:solidFill>
                <a:latin typeface="Helvetica" pitchFamily="2" charset="0"/>
              </a:rPr>
              <a:t>cpprefjp</a:t>
            </a:r>
            <a:r>
              <a:rPr lang="ja-JP" altLang="en-US">
                <a:solidFill>
                  <a:schemeClr val="tx1">
                    <a:lumMod val="75000"/>
                    <a:lumOff val="25000"/>
                  </a:schemeClr>
                </a:solidFill>
                <a:latin typeface="Helvetica" pitchFamily="2" charset="0"/>
              </a:rPr>
              <a:t>のコアメンバ</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の勉強会</a:t>
            </a:r>
            <a:r>
              <a:rPr lang="en-US" altLang="ja-JP" dirty="0">
                <a:solidFill>
                  <a:schemeClr val="tx1">
                    <a:lumMod val="75000"/>
                    <a:lumOff val="25000"/>
                  </a:schemeClr>
                </a:solidFill>
                <a:latin typeface="Helvetica" pitchFamily="2" charset="0"/>
              </a:rPr>
              <a:t>C++ MIX</a:t>
            </a:r>
            <a:r>
              <a:rPr lang="ja-JP" altLang="en-US">
                <a:solidFill>
                  <a:schemeClr val="tx1">
                    <a:lumMod val="75000"/>
                    <a:lumOff val="25000"/>
                  </a:schemeClr>
                </a:solidFill>
                <a:latin typeface="Helvetica" pitchFamily="2" charset="0"/>
              </a:rPr>
              <a:t>の運営</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著書</a:t>
            </a:r>
            <a:endParaRPr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テンプレートテクニック</a:t>
            </a:r>
            <a:r>
              <a:rPr lang="en-US" altLang="ja-JP" dirty="0">
                <a:solidFill>
                  <a:schemeClr val="tx1">
                    <a:lumMod val="75000"/>
                    <a:lumOff val="25000"/>
                  </a:schemeClr>
                </a:solidFill>
                <a:latin typeface="Helvetica" pitchFamily="2" charset="0"/>
              </a:rPr>
              <a:t>』</a:t>
            </a:r>
          </a:p>
          <a:p>
            <a:pPr lvl="1"/>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ポケットリファレンス</a:t>
            </a:r>
            <a:r>
              <a:rPr lang="en-US" altLang="ja-JP" dirty="0">
                <a:solidFill>
                  <a:schemeClr val="tx1">
                    <a:lumMod val="75000"/>
                    <a:lumOff val="25000"/>
                  </a:schemeClr>
                </a:solidFill>
                <a:latin typeface="Helvetica" pitchFamily="2" charset="0"/>
              </a:rPr>
              <a:t>』</a:t>
            </a:r>
          </a:p>
          <a:p>
            <a:pPr lvl="1"/>
            <a:r>
              <a:rPr lang="en-US" altLang="ja-JP" dirty="0">
                <a:solidFill>
                  <a:schemeClr val="tx1">
                    <a:lumMod val="75000"/>
                    <a:lumOff val="25000"/>
                  </a:schemeClr>
                </a:solidFill>
                <a:latin typeface="Helvetica" pitchFamily="2" charset="0"/>
              </a:rPr>
              <a:t>『</a:t>
            </a:r>
            <a:r>
              <a:rPr lang="ja-JP" altLang="en-US">
                <a:solidFill>
                  <a:schemeClr val="tx1">
                    <a:lumMod val="75000"/>
                    <a:lumOff val="25000"/>
                  </a:schemeClr>
                </a:solidFill>
                <a:latin typeface="Helvetica" pitchFamily="2" charset="0"/>
              </a:rPr>
              <a:t>プログラミングの魔導書</a:t>
            </a:r>
            <a:r>
              <a:rPr lang="en-US" altLang="ja-JP" dirty="0">
                <a:solidFill>
                  <a:schemeClr val="tx1">
                    <a:lumMod val="75000"/>
                    <a:lumOff val="25000"/>
                  </a:schemeClr>
                </a:solidFill>
                <a:latin typeface="Helvetica" pitchFamily="2" charset="0"/>
              </a:rPr>
              <a:t> Vol.1』</a:t>
            </a:r>
          </a:p>
        </p:txBody>
      </p:sp>
      <p:cxnSp>
        <p:nvCxnSpPr>
          <p:cNvPr id="4" name="直線コネクタ 3">
            <a:extLst>
              <a:ext uri="{FF2B5EF4-FFF2-40B4-BE49-F238E27FC236}">
                <a16:creationId xmlns:a16="http://schemas.microsoft.com/office/drawing/2014/main" id="{A7748A49-3153-6349-A74A-B9649FFB8DA0}"/>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6" name="図 5" descr="屋外にいる少年&#10;&#10;自動的に生成された説明">
            <a:extLst>
              <a:ext uri="{FF2B5EF4-FFF2-40B4-BE49-F238E27FC236}">
                <a16:creationId xmlns:a16="http://schemas.microsoft.com/office/drawing/2014/main" id="{0AE4CA59-2600-434A-8896-5892DA3C567A}"/>
              </a:ext>
            </a:extLst>
          </p:cNvPr>
          <p:cNvPicPr>
            <a:picLocks noChangeAspect="1"/>
          </p:cNvPicPr>
          <p:nvPr/>
        </p:nvPicPr>
        <p:blipFill>
          <a:blip r:embed="rId2"/>
          <a:stretch>
            <a:fillRect/>
          </a:stretch>
        </p:blipFill>
        <p:spPr>
          <a:xfrm>
            <a:off x="7772233" y="1654545"/>
            <a:ext cx="3548909" cy="3548909"/>
          </a:xfrm>
          <a:prstGeom prst="rect">
            <a:avLst/>
          </a:prstGeom>
        </p:spPr>
      </p:pic>
    </p:spTree>
    <p:extLst>
      <p:ext uri="{BB962C8B-B14F-4D97-AF65-F5344CB8AC3E}">
        <p14:creationId xmlns:p14="http://schemas.microsoft.com/office/powerpoint/2010/main" val="365425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パッケージマネージャは？</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en-US" altLang="ja-JP" dirty="0">
                <a:solidFill>
                  <a:schemeClr val="tx1">
                    <a:lumMod val="75000"/>
                    <a:lumOff val="25000"/>
                  </a:schemeClr>
                </a:solidFill>
                <a:latin typeface="Helvetica" pitchFamily="2" charset="0"/>
              </a:rPr>
              <a:t>Conan</a:t>
            </a:r>
            <a:r>
              <a:rPr lang="ja-JP" altLang="en-US">
                <a:solidFill>
                  <a:schemeClr val="tx1">
                    <a:lumMod val="75000"/>
                    <a:lumOff val="25000"/>
                  </a:schemeClr>
                </a:solidFill>
                <a:latin typeface="Helvetica" pitchFamily="2" charset="0"/>
              </a:rPr>
              <a:t>というのがあるが、それほど流行っていない</a:t>
            </a:r>
            <a:endParaRPr lang="en-US" altLang="ja-JP" dirty="0">
              <a:solidFill>
                <a:schemeClr val="tx1">
                  <a:lumMod val="75000"/>
                  <a:lumOff val="25000"/>
                </a:schemeClr>
              </a:solidFill>
              <a:latin typeface="Helvetica" pitchFamily="2" charset="0"/>
            </a:endParaRPr>
          </a:p>
          <a:p>
            <a:r>
              <a:rPr lang="en-US" altLang="ja-JP" dirty="0" err="1">
                <a:solidFill>
                  <a:schemeClr val="tx1">
                    <a:lumMod val="75000"/>
                    <a:lumOff val="25000"/>
                  </a:schemeClr>
                </a:solidFill>
                <a:latin typeface="Helvetica" pitchFamily="2" charset="0"/>
              </a:rPr>
              <a:t>CMake</a:t>
            </a:r>
            <a:r>
              <a:rPr lang="ja-JP" altLang="en-US">
                <a:solidFill>
                  <a:schemeClr val="tx1">
                    <a:lumMod val="75000"/>
                    <a:lumOff val="25000"/>
                  </a:schemeClr>
                </a:solidFill>
                <a:latin typeface="Helvetica" pitchFamily="2" charset="0"/>
              </a:rPr>
              <a:t>の機能で依存ライブラリをダウンロード・インストールする人が、ちらほらいるくらい</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パッケージマネージャがあると、ダウンロード数などで人気ライブラリの可視化がされやすいが、いまは人気ライブラリがわかりにくい</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まだまだ発展途上</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1533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オープンソース関係の今後の課題</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変わりやすい最新のライブラリとその設計の知見をいかに共有していくか</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母国語情報をどう増やすか</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ボランティアの開発者に継続開発してもらうためのインセンティブ</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オープンソースでは開発者の失踪もよくある</a:t>
            </a:r>
            <a:endParaRPr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GitHub Sponsors</a:t>
            </a:r>
            <a:r>
              <a:rPr lang="ja-JP" altLang="en-US">
                <a:solidFill>
                  <a:schemeClr val="tx1">
                    <a:lumMod val="75000"/>
                    <a:lumOff val="25000"/>
                  </a:schemeClr>
                </a:solidFill>
                <a:latin typeface="Helvetica" pitchFamily="2" charset="0"/>
              </a:rPr>
              <a:t>がもっと流行るといいですね</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87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3F5D7-B580-BD43-B250-A0033E7FF707}"/>
              </a:ext>
            </a:extLst>
          </p:cNvPr>
          <p:cNvSpPr>
            <a:spLocks noGrp="1"/>
          </p:cNvSpPr>
          <p:nvPr>
            <p:ph type="title"/>
          </p:nvPr>
        </p:nvSpPr>
        <p:spPr>
          <a:xfrm>
            <a:off x="1348352" y="2657063"/>
            <a:ext cx="10005447" cy="1325563"/>
          </a:xfrm>
        </p:spPr>
        <p:txBody>
          <a:bodyPr/>
          <a:lstStyle/>
          <a:p>
            <a:r>
              <a:rPr kumimoji="1" lang="en-US" altLang="ja-JP" b="1" dirty="0">
                <a:solidFill>
                  <a:srgbClr val="C00000"/>
                </a:solidFill>
              </a:rPr>
              <a:t>C++</a:t>
            </a:r>
            <a:r>
              <a:rPr kumimoji="1" lang="ja-JP" altLang="en-US" b="1">
                <a:solidFill>
                  <a:srgbClr val="C00000"/>
                </a:solidFill>
              </a:rPr>
              <a:t>が活躍する場の変化</a:t>
            </a:r>
          </a:p>
        </p:txBody>
      </p:sp>
      <p:cxnSp>
        <p:nvCxnSpPr>
          <p:cNvPr id="4" name="直線コネクタ 3">
            <a:extLst>
              <a:ext uri="{FF2B5EF4-FFF2-40B4-BE49-F238E27FC236}">
                <a16:creationId xmlns:a16="http://schemas.microsoft.com/office/drawing/2014/main" id="{64110CB8-5FE1-274A-ADD5-8399575B81EB}"/>
              </a:ext>
            </a:extLst>
          </p:cNvPr>
          <p:cNvCxnSpPr/>
          <p:nvPr/>
        </p:nvCxnSpPr>
        <p:spPr>
          <a:xfrm>
            <a:off x="1348353" y="3734450"/>
            <a:ext cx="9319647"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788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rPr>
              <a:t>C++</a:t>
            </a:r>
            <a:r>
              <a:rPr kumimoji="1" lang="ja-JP" altLang="en-US" b="1">
                <a:solidFill>
                  <a:srgbClr val="C00000"/>
                </a:solidFill>
              </a:rPr>
              <a:t>の仕事がなくなった</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という話をよく聞くようになった</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これは、</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が活躍する場が変化したことによる</a:t>
            </a:r>
            <a:endParaRPr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GUI</a:t>
            </a:r>
            <a:r>
              <a:rPr lang="ja-JP" altLang="en-US">
                <a:solidFill>
                  <a:schemeClr val="tx1">
                    <a:lumMod val="75000"/>
                    <a:lumOff val="25000"/>
                  </a:schemeClr>
                </a:solidFill>
                <a:latin typeface="Helvetica" pitchFamily="2" charset="0"/>
              </a:rPr>
              <a:t>やゲームは</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へ</a:t>
            </a:r>
            <a:endParaRPr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Web</a:t>
            </a:r>
            <a:r>
              <a:rPr lang="ja-JP" altLang="en-US">
                <a:solidFill>
                  <a:schemeClr val="tx1">
                    <a:lumMod val="75000"/>
                    <a:lumOff val="25000"/>
                  </a:schemeClr>
                </a:solidFill>
                <a:latin typeface="Helvetica" pitchFamily="2" charset="0"/>
              </a:rPr>
              <a:t>需要増による</a:t>
            </a:r>
            <a:r>
              <a:rPr lang="en-US" altLang="ja-JP" dirty="0">
                <a:solidFill>
                  <a:schemeClr val="tx1">
                    <a:lumMod val="75000"/>
                    <a:lumOff val="25000"/>
                  </a:schemeClr>
                </a:solidFill>
                <a:latin typeface="Helvetica" pitchFamily="2" charset="0"/>
              </a:rPr>
              <a:t>JavaScript</a:t>
            </a:r>
            <a:r>
              <a:rPr lang="ja-JP" altLang="en-US">
                <a:solidFill>
                  <a:schemeClr val="tx1">
                    <a:lumMod val="75000"/>
                    <a:lumOff val="25000"/>
                  </a:schemeClr>
                </a:solidFill>
                <a:latin typeface="Helvetica" pitchFamily="2" charset="0"/>
              </a:rPr>
              <a:t>や、サーバー処理が得意な言語へ</a:t>
            </a:r>
            <a:endParaRPr lang="en-US" altLang="ja-JP" dirty="0">
              <a:solidFill>
                <a:schemeClr val="tx1">
                  <a:lumMod val="75000"/>
                  <a:lumOff val="25000"/>
                </a:schemeClr>
              </a:solidFill>
              <a:latin typeface="Helvetica" pitchFamily="2" charset="0"/>
            </a:endParaRPr>
          </a:p>
          <a:p>
            <a:r>
              <a:rPr lang="ja-JP" altLang="en-US" b="1">
                <a:solidFill>
                  <a:srgbClr val="C00000"/>
                </a:solidFill>
                <a:latin typeface="Helvetica" pitchFamily="2" charset="0"/>
              </a:rPr>
              <a:t>領域特化した言語がより使われるのは正当進歩だと思う</a:t>
            </a:r>
            <a:endParaRPr lang="en-US" altLang="ja-JP" b="1" dirty="0">
              <a:solidFill>
                <a:srgbClr val="C00000"/>
              </a:solidFill>
              <a:latin typeface="Helvetica" pitchFamily="2" charset="0"/>
            </a:endParaRPr>
          </a:p>
          <a:p>
            <a:pPr lvl="1"/>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が真に必要になる領域とはなにか</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6777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rPr>
              <a:t>C++</a:t>
            </a:r>
            <a:r>
              <a:rPr kumimoji="1" lang="ja-JP" altLang="en-US" b="1">
                <a:solidFill>
                  <a:srgbClr val="C00000"/>
                </a:solidFill>
              </a:rPr>
              <a:t>が活躍する場はどうなったか</a:t>
            </a:r>
            <a:r>
              <a:rPr kumimoji="1" lang="en-US" altLang="ja-JP" b="1" dirty="0">
                <a:solidFill>
                  <a:srgbClr val="C00000"/>
                </a:solidFill>
              </a:rPr>
              <a:t> 1/3</a:t>
            </a:r>
            <a:endParaRPr kumimoji="1" lang="ja-JP" altLang="en-US" b="1">
              <a:solidFill>
                <a:srgbClr val="C00000"/>
              </a:solidFill>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高速化のためのバックエンド</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フロントエンドには使いやすい</a:t>
            </a:r>
            <a:r>
              <a:rPr lang="en-US" altLang="ja-JP" dirty="0">
                <a:solidFill>
                  <a:schemeClr val="tx1">
                    <a:lumMod val="75000"/>
                    <a:lumOff val="25000"/>
                  </a:schemeClr>
                </a:solidFill>
                <a:latin typeface="Helvetica" pitchFamily="2" charset="0"/>
              </a:rPr>
              <a:t> (</a:t>
            </a:r>
            <a:r>
              <a:rPr lang="ja-JP" altLang="en-US">
                <a:solidFill>
                  <a:schemeClr val="tx1">
                    <a:lumMod val="75000"/>
                    <a:lumOff val="25000"/>
                  </a:schemeClr>
                </a:solidFill>
                <a:latin typeface="Helvetica" pitchFamily="2" charset="0"/>
              </a:rPr>
              <a:t>スクリプト</a:t>
            </a:r>
            <a:r>
              <a:rPr lang="en-US" altLang="ja-JP" dirty="0">
                <a:solidFill>
                  <a:schemeClr val="tx1">
                    <a:lumMod val="75000"/>
                    <a:lumOff val="25000"/>
                  </a:schemeClr>
                </a:solidFill>
                <a:latin typeface="Helvetica" pitchFamily="2" charset="0"/>
              </a:rPr>
              <a:t>) </a:t>
            </a:r>
            <a:r>
              <a:rPr lang="ja-JP" altLang="en-US">
                <a:solidFill>
                  <a:schemeClr val="tx1">
                    <a:lumMod val="75000"/>
                    <a:lumOff val="25000"/>
                  </a:schemeClr>
                </a:solidFill>
                <a:latin typeface="Helvetica" pitchFamily="2" charset="0"/>
              </a:rPr>
              <a:t>言語を使い、</a:t>
            </a:r>
            <a:br>
              <a:rPr lang="en-US" altLang="ja-JP" dirty="0">
                <a:solidFill>
                  <a:schemeClr val="tx1">
                    <a:lumMod val="75000"/>
                    <a:lumOff val="25000"/>
                  </a:schemeClr>
                </a:solidFill>
                <a:latin typeface="Helvetica" pitchFamily="2" charset="0"/>
              </a:rPr>
            </a:br>
            <a:r>
              <a:rPr lang="ja-JP" altLang="en-US">
                <a:solidFill>
                  <a:schemeClr val="tx1">
                    <a:lumMod val="75000"/>
                    <a:lumOff val="25000"/>
                  </a:schemeClr>
                </a:solidFill>
                <a:latin typeface="Helvetica" pitchFamily="2" charset="0"/>
              </a:rPr>
              <a:t>バックエンドに</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がいる、という開発が増えている</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のバックエンドに</a:t>
            </a:r>
            <a:r>
              <a:rPr lang="en-US" altLang="ja-JP" dirty="0">
                <a:solidFill>
                  <a:schemeClr val="tx1">
                    <a:lumMod val="75000"/>
                    <a:lumOff val="25000"/>
                  </a:schemeClr>
                </a:solidFill>
                <a:latin typeface="Helvetica" pitchFamily="2" charset="0"/>
              </a:rPr>
              <a:t>C++</a:t>
            </a:r>
          </a:p>
          <a:p>
            <a:pPr lvl="1"/>
            <a:r>
              <a:rPr lang="ja-JP" altLang="en-US">
                <a:solidFill>
                  <a:schemeClr val="tx1">
                    <a:lumMod val="75000"/>
                    <a:lumOff val="25000"/>
                  </a:schemeClr>
                </a:solidFill>
                <a:latin typeface="Helvetica" pitchFamily="2" charset="0"/>
              </a:rPr>
              <a:t>ゲーム開発では、</a:t>
            </a:r>
            <a:r>
              <a:rPr lang="en-US" altLang="ja-JP" dirty="0">
                <a:solidFill>
                  <a:schemeClr val="tx1">
                    <a:lumMod val="75000"/>
                    <a:lumOff val="25000"/>
                  </a:schemeClr>
                </a:solidFill>
                <a:latin typeface="Helvetica" pitchFamily="2" charset="0"/>
              </a:rPr>
              <a:t>Unity 3D</a:t>
            </a:r>
            <a:r>
              <a:rPr lang="ja-JP" altLang="en-US">
                <a:solidFill>
                  <a:schemeClr val="tx1">
                    <a:lumMod val="75000"/>
                    <a:lumOff val="25000"/>
                  </a:schemeClr>
                </a:solidFill>
                <a:latin typeface="Helvetica" pitchFamily="2" charset="0"/>
              </a:rPr>
              <a:t>も</a:t>
            </a:r>
            <a:r>
              <a:rPr lang="en-US" altLang="ja-JP" dirty="0">
                <a:solidFill>
                  <a:schemeClr val="tx1">
                    <a:lumMod val="75000"/>
                    <a:lumOff val="25000"/>
                  </a:schemeClr>
                </a:solidFill>
                <a:latin typeface="Helvetica" pitchFamily="2" charset="0"/>
              </a:rPr>
              <a:t>IL2CPP</a:t>
            </a:r>
            <a:r>
              <a:rPr lang="ja-JP" altLang="en-US">
                <a:solidFill>
                  <a:schemeClr val="tx1">
                    <a:lumMod val="75000"/>
                    <a:lumOff val="25000"/>
                  </a:schemeClr>
                </a:solidFill>
                <a:latin typeface="Helvetica" pitchFamily="2" charset="0"/>
              </a:rPr>
              <a:t>で</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から</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に変換してコンパイルしている</a:t>
            </a:r>
            <a:endParaRPr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Unreal Engine</a:t>
            </a:r>
            <a:r>
              <a:rPr lang="ja-JP" altLang="en-US">
                <a:solidFill>
                  <a:schemeClr val="tx1">
                    <a:lumMod val="75000"/>
                    <a:lumOff val="25000"/>
                  </a:schemeClr>
                </a:solidFill>
                <a:latin typeface="Helvetica" pitchFamily="2" charset="0"/>
              </a:rPr>
              <a:t>でのゲーム開発も、基本は</a:t>
            </a:r>
            <a:r>
              <a:rPr lang="en-US" altLang="ja-JP" dirty="0" err="1">
                <a:solidFill>
                  <a:schemeClr val="tx1">
                    <a:lumMod val="75000"/>
                    <a:lumOff val="25000"/>
                  </a:schemeClr>
                </a:solidFill>
                <a:latin typeface="Helvetica" pitchFamily="2" charset="0"/>
              </a:rPr>
              <a:t>BluePrint</a:t>
            </a:r>
            <a:r>
              <a:rPr lang="ja-JP" altLang="en-US">
                <a:solidFill>
                  <a:schemeClr val="tx1">
                    <a:lumMod val="75000"/>
                    <a:lumOff val="25000"/>
                  </a:schemeClr>
                </a:solidFill>
                <a:latin typeface="Helvetica" pitchFamily="2" charset="0"/>
              </a:rPr>
              <a:t>というスクリプトを使用し、必要なところで</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を使用する</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Python</a:t>
            </a:r>
            <a:r>
              <a:rPr lang="ja-JP" altLang="en-US">
                <a:solidFill>
                  <a:schemeClr val="tx1">
                    <a:lumMod val="75000"/>
                    <a:lumOff val="25000"/>
                  </a:schemeClr>
                </a:solidFill>
                <a:latin typeface="Helvetica" pitchFamily="2" charset="0"/>
              </a:rPr>
              <a:t>のバックエンドに</a:t>
            </a:r>
            <a:r>
              <a:rPr lang="en-US" altLang="ja-JP" dirty="0">
                <a:solidFill>
                  <a:schemeClr val="tx1">
                    <a:lumMod val="75000"/>
                    <a:lumOff val="25000"/>
                  </a:schemeClr>
                </a:solidFill>
                <a:latin typeface="Helvetica" pitchFamily="2" charset="0"/>
              </a:rPr>
              <a:t>C++</a:t>
            </a:r>
          </a:p>
          <a:p>
            <a:pPr lvl="1"/>
            <a:r>
              <a:rPr lang="ja-JP" altLang="en-US">
                <a:solidFill>
                  <a:schemeClr val="tx1">
                    <a:lumMod val="75000"/>
                    <a:lumOff val="25000"/>
                  </a:schemeClr>
                </a:solidFill>
                <a:latin typeface="Helvetica" pitchFamily="2" charset="0"/>
              </a:rPr>
              <a:t>機械学習が盛んな</a:t>
            </a:r>
            <a:r>
              <a:rPr lang="en-US" altLang="ja-JP" dirty="0">
                <a:solidFill>
                  <a:schemeClr val="tx1">
                    <a:lumMod val="75000"/>
                    <a:lumOff val="25000"/>
                  </a:schemeClr>
                </a:solidFill>
                <a:latin typeface="Helvetica" pitchFamily="2" charset="0"/>
              </a:rPr>
              <a:t>Python</a:t>
            </a:r>
            <a:r>
              <a:rPr lang="ja-JP" altLang="en-US">
                <a:solidFill>
                  <a:schemeClr val="tx1">
                    <a:lumMod val="75000"/>
                    <a:lumOff val="25000"/>
                  </a:schemeClr>
                </a:solidFill>
                <a:latin typeface="Helvetica" pitchFamily="2" charset="0"/>
              </a:rPr>
              <a:t>でも、高速化が必要なライブラリは</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で</a:t>
            </a:r>
            <a:br>
              <a:rPr lang="en-US" altLang="ja-JP" dirty="0">
                <a:solidFill>
                  <a:schemeClr val="tx1">
                    <a:lumMod val="75000"/>
                    <a:lumOff val="25000"/>
                  </a:schemeClr>
                </a:solidFill>
                <a:latin typeface="Helvetica" pitchFamily="2" charset="0"/>
              </a:rPr>
            </a:br>
            <a:r>
              <a:rPr lang="ja-JP" altLang="en-US">
                <a:solidFill>
                  <a:schemeClr val="tx1">
                    <a:lumMod val="75000"/>
                    <a:lumOff val="25000"/>
                  </a:schemeClr>
                </a:solidFill>
                <a:latin typeface="Helvetica" pitchFamily="2" charset="0"/>
              </a:rPr>
              <a:t>実装され、</a:t>
            </a:r>
            <a:r>
              <a:rPr lang="en-US" altLang="ja-JP" dirty="0">
                <a:solidFill>
                  <a:schemeClr val="tx1">
                    <a:lumMod val="75000"/>
                    <a:lumOff val="25000"/>
                  </a:schemeClr>
                </a:solidFill>
                <a:latin typeface="Helvetica" pitchFamily="2" charset="0"/>
              </a:rPr>
              <a:t>Python</a:t>
            </a:r>
            <a:r>
              <a:rPr lang="ja-JP" altLang="en-US">
                <a:solidFill>
                  <a:schemeClr val="tx1">
                    <a:lumMod val="75000"/>
                    <a:lumOff val="25000"/>
                  </a:schemeClr>
                </a:solidFill>
                <a:latin typeface="Helvetica" pitchFamily="2" charset="0"/>
              </a:rPr>
              <a:t>インタフェースを介して使用している</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324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rPr>
              <a:t>C++</a:t>
            </a:r>
            <a:r>
              <a:rPr kumimoji="1" lang="ja-JP" altLang="en-US" b="1">
                <a:solidFill>
                  <a:srgbClr val="C00000"/>
                </a:solidFill>
              </a:rPr>
              <a:t>が活躍する場はどうなったか</a:t>
            </a:r>
            <a:r>
              <a:rPr kumimoji="1" lang="en-US" altLang="ja-JP" b="1" dirty="0">
                <a:solidFill>
                  <a:srgbClr val="C00000"/>
                </a:solidFill>
              </a:rPr>
              <a:t> 2/3</a:t>
            </a:r>
            <a:endParaRPr kumimoji="1" lang="ja-JP" altLang="en-US" b="1">
              <a:solidFill>
                <a:srgbClr val="C00000"/>
              </a:solidFill>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大規模計算・シミュレーション</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ムーアの法則は実はまだ細々と続いていて、高速化するコンピュータを極限まで使い切りたい要求はまだまだある</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天気予報が</a:t>
            </a:r>
            <a:r>
              <a:rPr lang="en-US" altLang="ja-JP" dirty="0">
                <a:solidFill>
                  <a:schemeClr val="tx1">
                    <a:lumMod val="75000"/>
                    <a:lumOff val="25000"/>
                  </a:schemeClr>
                </a:solidFill>
                <a:latin typeface="Helvetica" pitchFamily="2" charset="0"/>
              </a:rPr>
              <a:t>1</a:t>
            </a:r>
            <a:r>
              <a:rPr lang="ja-JP" altLang="en-US">
                <a:solidFill>
                  <a:schemeClr val="tx1">
                    <a:lumMod val="75000"/>
                    <a:lumOff val="25000"/>
                  </a:schemeClr>
                </a:solidFill>
                <a:latin typeface="Helvetica" pitchFamily="2" charset="0"/>
              </a:rPr>
              <a:t>週間先までだったのが、新世代のスパコンによって</a:t>
            </a:r>
            <a:r>
              <a:rPr lang="en-US" altLang="ja-JP" dirty="0">
                <a:solidFill>
                  <a:schemeClr val="tx1">
                    <a:lumMod val="75000"/>
                    <a:lumOff val="25000"/>
                  </a:schemeClr>
                </a:solidFill>
                <a:latin typeface="Helvetica" pitchFamily="2" charset="0"/>
              </a:rPr>
              <a:t>2</a:t>
            </a:r>
            <a:r>
              <a:rPr lang="ja-JP" altLang="en-US">
                <a:solidFill>
                  <a:schemeClr val="tx1">
                    <a:lumMod val="75000"/>
                    <a:lumOff val="25000"/>
                  </a:schemeClr>
                </a:solidFill>
                <a:latin typeface="Helvetica" pitchFamily="2" charset="0"/>
              </a:rPr>
              <a:t>週間先まで予測できるようになったニュースは、わかりやすいインパクトがあった</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コンピュータ性能はどれだけあっても足りない</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1339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rPr>
              <a:t>C++</a:t>
            </a:r>
            <a:r>
              <a:rPr kumimoji="1" lang="ja-JP" altLang="en-US" b="1">
                <a:solidFill>
                  <a:srgbClr val="C00000"/>
                </a:solidFill>
              </a:rPr>
              <a:t>が活躍する場はどうなったか</a:t>
            </a:r>
            <a:r>
              <a:rPr kumimoji="1" lang="en-US" altLang="ja-JP" b="1" dirty="0">
                <a:solidFill>
                  <a:srgbClr val="C00000"/>
                </a:solidFill>
              </a:rPr>
              <a:t> 3/3</a:t>
            </a:r>
            <a:endParaRPr kumimoji="1" lang="ja-JP" altLang="en-US" b="1">
              <a:solidFill>
                <a:srgbClr val="C00000"/>
              </a:solidFill>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エッジデバイス上のアプリケーション</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車など電力要求の厳しい環境</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自動運転、スマートデバイス、ロボットなどエッジデバイスアプリケーションの需要は高まっている</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3050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rPr>
              <a:t>C++</a:t>
            </a:r>
            <a:r>
              <a:rPr kumimoji="1" lang="ja-JP" altLang="en-US" b="1">
                <a:solidFill>
                  <a:srgbClr val="C00000"/>
                </a:solidFill>
              </a:rPr>
              <a:t>が活躍する場にどう向き合うか</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道具によって仕事を選ぶよりも、仕事によって道具を選んだほうが、よいのではないか</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を使う必要がなくなった仕事は、</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を使うよりも簡単に作れるようになったのだろう</a:t>
            </a:r>
            <a:endParaRPr lang="en-US" altLang="ja-JP" dirty="0">
              <a:solidFill>
                <a:schemeClr val="tx1">
                  <a:lumMod val="75000"/>
                  <a:lumOff val="25000"/>
                </a:schemeClr>
              </a:solidFill>
              <a:latin typeface="Helvetica" pitchFamily="2" charset="0"/>
            </a:endParaRPr>
          </a:p>
          <a:p>
            <a:r>
              <a:rPr lang="ja-JP" altLang="en-US" b="1">
                <a:solidFill>
                  <a:srgbClr val="C00000"/>
                </a:solidFill>
                <a:latin typeface="Helvetica" pitchFamily="2" charset="0"/>
              </a:rPr>
              <a:t>特定の言語の固執せず</a:t>
            </a:r>
            <a:r>
              <a:rPr lang="ja-JP" altLang="en-US">
                <a:solidFill>
                  <a:schemeClr val="tx1">
                    <a:lumMod val="75000"/>
                    <a:lumOff val="25000"/>
                  </a:schemeClr>
                </a:solidFill>
                <a:latin typeface="Helvetica" pitchFamily="2" charset="0"/>
              </a:rPr>
              <a:t>、いろいろな言語を学び、状況に応じて適切な言語を選択することを私は推奨する</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ただし、高速化や省メモリを要求される環境で、</a:t>
            </a:r>
            <a:r>
              <a:rPr lang="en-US" altLang="ja-JP" b="1" dirty="0">
                <a:solidFill>
                  <a:srgbClr val="C00000"/>
                </a:solidFill>
                <a:latin typeface="Helvetica" pitchFamily="2" charset="0"/>
              </a:rPr>
              <a:t>C++</a:t>
            </a:r>
            <a:r>
              <a:rPr lang="ja-JP" altLang="en-US" b="1">
                <a:solidFill>
                  <a:srgbClr val="C00000"/>
                </a:solidFill>
                <a:latin typeface="Helvetica" pitchFamily="2" charset="0"/>
              </a:rPr>
              <a:t>はこれからも使われ続け</a:t>
            </a:r>
            <a:r>
              <a:rPr lang="ja-JP" altLang="en-US">
                <a:solidFill>
                  <a:schemeClr val="tx1">
                    <a:lumMod val="75000"/>
                    <a:lumOff val="25000"/>
                  </a:schemeClr>
                </a:solidFill>
                <a:latin typeface="Helvetica" pitchFamily="2" charset="0"/>
              </a:rPr>
              <a:t>、その要求はコンピュータが果てしなく速くならない限り、なくならない</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3943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まとめ</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normAutofit/>
          </a:bodyPr>
          <a:lstStyle/>
          <a:p>
            <a:r>
              <a:rPr lang="ja-JP" altLang="en-US">
                <a:solidFill>
                  <a:schemeClr val="tx1">
                    <a:lumMod val="75000"/>
                    <a:lumOff val="25000"/>
                  </a:schemeClr>
                </a:solidFill>
                <a:latin typeface="Helvetica" pitchFamily="2" charset="0"/>
              </a:rPr>
              <a:t>標準</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はオープン化によって議論が加速した</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界隈のオープンソースライブラリは移ろいやすい状況になっており、個人ライブラリが使われることが増えた</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が求められる領域はたしかに減ったが、これからも必要とされる領域はある</a:t>
            </a:r>
            <a:endParaRPr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の進化が高速化することにともない、教育が追いつかなくなってきている。情報共有はさらに必要とされるだろう</a:t>
            </a:r>
            <a:endParaRPr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9761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C7EC2-B03E-804C-A3D1-BB2AC3A6EBF5}"/>
              </a:ext>
            </a:extLst>
          </p:cNvPr>
          <p:cNvSpPr>
            <a:spLocks noGrp="1"/>
          </p:cNvSpPr>
          <p:nvPr>
            <p:ph type="title"/>
          </p:nvPr>
        </p:nvSpPr>
        <p:spPr/>
        <p:txBody>
          <a:bodyPr/>
          <a:lstStyle/>
          <a:p>
            <a:r>
              <a:rPr kumimoji="1" lang="ja-JP" altLang="en-US" b="1">
                <a:solidFill>
                  <a:srgbClr val="C00000"/>
                </a:solidFill>
                <a:latin typeface="Helvetica" pitchFamily="2" charset="0"/>
              </a:rPr>
              <a:t>お仕事</a:t>
            </a:r>
          </a:p>
        </p:txBody>
      </p:sp>
      <p:sp>
        <p:nvSpPr>
          <p:cNvPr id="3" name="コンテンツ プレースホルダー 2">
            <a:extLst>
              <a:ext uri="{FF2B5EF4-FFF2-40B4-BE49-F238E27FC236}">
                <a16:creationId xmlns:a16="http://schemas.microsoft.com/office/drawing/2014/main" id="{2703D91F-232A-C54A-AAAA-981ABDECFF89}"/>
              </a:ext>
            </a:extLst>
          </p:cNvPr>
          <p:cNvSpPr>
            <a:spLocks noGrp="1"/>
          </p:cNvSpPr>
          <p:nvPr>
            <p:ph idx="1"/>
          </p:nvPr>
        </p:nvSpPr>
        <p:spPr>
          <a:xfrm>
            <a:off x="838200" y="1825625"/>
            <a:ext cx="4558267" cy="4351338"/>
          </a:xfrm>
        </p:spPr>
        <p:txBody>
          <a:bodyPr/>
          <a:lstStyle/>
          <a:p>
            <a:r>
              <a:rPr lang="en-US" altLang="ja-JP" dirty="0">
                <a:solidFill>
                  <a:schemeClr val="tx1">
                    <a:lumMod val="75000"/>
                    <a:lumOff val="25000"/>
                  </a:schemeClr>
                </a:solidFill>
                <a:latin typeface="Helvetica" pitchFamily="2" charset="0"/>
              </a:rPr>
              <a:t>Preferred Networks (PFN) </a:t>
            </a:r>
            <a:r>
              <a:rPr lang="ja-JP" altLang="en-US">
                <a:solidFill>
                  <a:schemeClr val="tx1">
                    <a:lumMod val="75000"/>
                    <a:lumOff val="25000"/>
                  </a:schemeClr>
                </a:solidFill>
                <a:latin typeface="Helvetica" pitchFamily="2" charset="0"/>
              </a:rPr>
              <a:t>という会社で、深層学習用プロセッサ</a:t>
            </a:r>
            <a:r>
              <a:rPr lang="en-US" altLang="ja-JP" dirty="0">
                <a:solidFill>
                  <a:schemeClr val="tx1">
                    <a:lumMod val="75000"/>
                    <a:lumOff val="25000"/>
                  </a:schemeClr>
                </a:solidFill>
                <a:latin typeface="Helvetica" pitchFamily="2" charset="0"/>
              </a:rPr>
              <a:t>MN-Core</a:t>
            </a:r>
            <a:r>
              <a:rPr lang="ja-JP" altLang="en-US">
                <a:solidFill>
                  <a:schemeClr val="tx1">
                    <a:lumMod val="75000"/>
                    <a:lumOff val="25000"/>
                  </a:schemeClr>
                </a:solidFill>
                <a:latin typeface="Helvetica" pitchFamily="2" charset="0"/>
              </a:rPr>
              <a:t>を作っています</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電力性能で何度か</a:t>
            </a:r>
            <a:br>
              <a:rPr lang="en-US" altLang="ja-JP" dirty="0">
                <a:solidFill>
                  <a:schemeClr val="tx1">
                    <a:lumMod val="75000"/>
                    <a:lumOff val="25000"/>
                  </a:schemeClr>
                </a:solidFill>
                <a:latin typeface="Helvetica" pitchFamily="2" charset="0"/>
              </a:rPr>
            </a:br>
            <a:r>
              <a:rPr lang="ja-JP" altLang="en-US">
                <a:solidFill>
                  <a:schemeClr val="tx1">
                    <a:lumMod val="75000"/>
                    <a:lumOff val="25000"/>
                  </a:schemeClr>
                </a:solidFill>
                <a:latin typeface="Helvetica" pitchFamily="2" charset="0"/>
              </a:rPr>
              <a:t>世界一位を獲得しました</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そのチームで私は、コンパイラ以下の低レイヤーなソフトウェアスタックを開発しています</a:t>
            </a:r>
            <a:endParaRPr lang="en-US" altLang="ja-JP" dirty="0">
              <a:solidFill>
                <a:schemeClr val="tx1">
                  <a:lumMod val="75000"/>
                  <a:lumOff val="25000"/>
                </a:schemeClr>
              </a:solidFill>
              <a:latin typeface="Helvetica" pitchFamily="2" charset="0"/>
            </a:endParaRPr>
          </a:p>
        </p:txBody>
      </p:sp>
      <p:cxnSp>
        <p:nvCxnSpPr>
          <p:cNvPr id="4" name="直線コネクタ 3">
            <a:extLst>
              <a:ext uri="{FF2B5EF4-FFF2-40B4-BE49-F238E27FC236}">
                <a16:creationId xmlns:a16="http://schemas.microsoft.com/office/drawing/2014/main" id="{A7748A49-3153-6349-A74A-B9649FFB8DA0}"/>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1026" name="Picture 2" descr="PFNの深層学習用スーパーコンピュータMN-3">
            <a:extLst>
              <a:ext uri="{FF2B5EF4-FFF2-40B4-BE49-F238E27FC236}">
                <a16:creationId xmlns:a16="http://schemas.microsoft.com/office/drawing/2014/main" id="{342691F9-D00B-0A49-A45F-8BD1EF6A1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467" y="1825625"/>
            <a:ext cx="5957333" cy="3969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54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C7EC2-B03E-804C-A3D1-BB2AC3A6EBF5}"/>
              </a:ext>
            </a:extLst>
          </p:cNvPr>
          <p:cNvSpPr>
            <a:spLocks noGrp="1"/>
          </p:cNvSpPr>
          <p:nvPr>
            <p:ph type="title"/>
          </p:nvPr>
        </p:nvSpPr>
        <p:spPr/>
        <p:txBody>
          <a:bodyPr/>
          <a:lstStyle/>
          <a:p>
            <a:r>
              <a:rPr kumimoji="1" lang="ja-JP" altLang="en-US" b="1">
                <a:solidFill>
                  <a:srgbClr val="C00000"/>
                </a:solidFill>
                <a:latin typeface="Helvetica" pitchFamily="2" charset="0"/>
              </a:rPr>
              <a:t>本日のお話</a:t>
            </a:r>
          </a:p>
        </p:txBody>
      </p:sp>
      <p:sp>
        <p:nvSpPr>
          <p:cNvPr id="3" name="コンテンツ プレースホルダー 2">
            <a:extLst>
              <a:ext uri="{FF2B5EF4-FFF2-40B4-BE49-F238E27FC236}">
                <a16:creationId xmlns:a16="http://schemas.microsoft.com/office/drawing/2014/main" id="{2703D91F-232A-C54A-AAAA-981ABDECFF89}"/>
              </a:ext>
            </a:extLst>
          </p:cNvPr>
          <p:cNvSpPr>
            <a:spLocks noGrp="1"/>
          </p:cNvSpPr>
          <p:nvPr>
            <p:ph idx="1"/>
          </p:nvPr>
        </p:nvSpPr>
        <p:spPr/>
        <p:txBody>
          <a:bodyPr/>
          <a:lstStyle/>
          <a:p>
            <a:r>
              <a:rPr kumimoji="1" lang="en-US" altLang="ja-JP" dirty="0">
                <a:solidFill>
                  <a:schemeClr val="tx1">
                    <a:lumMod val="75000"/>
                    <a:lumOff val="25000"/>
                  </a:schemeClr>
                </a:solidFill>
                <a:latin typeface="Helvetica" pitchFamily="2" charset="0"/>
              </a:rPr>
              <a:t>C++</a:t>
            </a:r>
            <a:r>
              <a:rPr kumimoji="1" lang="ja-JP" altLang="en-US">
                <a:solidFill>
                  <a:schemeClr val="tx1">
                    <a:lumMod val="75000"/>
                    <a:lumOff val="25000"/>
                  </a:schemeClr>
                </a:solidFill>
                <a:latin typeface="Helvetica" pitchFamily="2" charset="0"/>
              </a:rPr>
              <a:t>はオープンソースではなく</a:t>
            </a:r>
            <a:r>
              <a:rPr kumimoji="1" lang="en-US" altLang="ja-JP" dirty="0">
                <a:solidFill>
                  <a:schemeClr val="tx1">
                    <a:lumMod val="75000"/>
                    <a:lumOff val="25000"/>
                  </a:schemeClr>
                </a:solidFill>
                <a:latin typeface="Helvetica" pitchFamily="2" charset="0"/>
              </a:rPr>
              <a:t>ISO</a:t>
            </a:r>
            <a:r>
              <a:rPr kumimoji="1" lang="ja-JP" altLang="en-US">
                <a:solidFill>
                  <a:schemeClr val="tx1">
                    <a:lumMod val="75000"/>
                    <a:lumOff val="25000"/>
                  </a:schemeClr>
                </a:solidFill>
                <a:latin typeface="Helvetica" pitchFamily="2" charset="0"/>
              </a:rPr>
              <a:t>で標準化されている言語です</a:t>
            </a:r>
            <a:endParaRPr kumimoji="1"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ですが、オープンソースの影響を受けて標準</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の策定作業が徐々にオープン化してきています</a:t>
            </a:r>
            <a:endParaRPr lang="en-US" altLang="ja-JP" dirty="0">
              <a:solidFill>
                <a:schemeClr val="tx1">
                  <a:lumMod val="75000"/>
                  <a:lumOff val="25000"/>
                </a:schemeClr>
              </a:solidFill>
              <a:latin typeface="Helvetica" pitchFamily="2" charset="0"/>
            </a:endParaRPr>
          </a:p>
          <a:p>
            <a:r>
              <a:rPr lang="ja-JP" altLang="en-US">
                <a:solidFill>
                  <a:schemeClr val="tx1">
                    <a:lumMod val="75000"/>
                    <a:lumOff val="25000"/>
                  </a:schemeClr>
                </a:solidFill>
                <a:latin typeface="Helvetica" pitchFamily="2" charset="0"/>
              </a:rPr>
              <a:t>この発表では、以下のようなことを話します</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標準</a:t>
            </a:r>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のオープン化</a:t>
            </a:r>
            <a:endParaRPr lang="en-US" altLang="ja-JP" dirty="0">
              <a:solidFill>
                <a:schemeClr val="tx1">
                  <a:lumMod val="75000"/>
                  <a:lumOff val="25000"/>
                </a:schemeClr>
              </a:solidFill>
              <a:latin typeface="Helvetica" pitchFamily="2" charset="0"/>
            </a:endParaRPr>
          </a:p>
          <a:p>
            <a:pPr lvl="1"/>
            <a:r>
              <a:rPr lang="ja-JP" altLang="en-US">
                <a:solidFill>
                  <a:schemeClr val="tx1">
                    <a:lumMod val="75000"/>
                    <a:lumOff val="25000"/>
                  </a:schemeClr>
                </a:solidFill>
                <a:latin typeface="Helvetica" pitchFamily="2" charset="0"/>
              </a:rPr>
              <a:t>オープンソースライブラリの作られ方・使われ方の変化</a:t>
            </a:r>
            <a:endParaRPr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C++</a:t>
            </a:r>
            <a:r>
              <a:rPr lang="ja-JP" altLang="en-US">
                <a:solidFill>
                  <a:schemeClr val="tx1">
                    <a:lumMod val="75000"/>
                    <a:lumOff val="25000"/>
                  </a:schemeClr>
                </a:solidFill>
                <a:latin typeface="Helvetica" pitchFamily="2" charset="0"/>
              </a:rPr>
              <a:t>が活躍する場の変化</a:t>
            </a:r>
            <a:endParaRPr lang="en-US" altLang="ja-JP" dirty="0">
              <a:solidFill>
                <a:schemeClr val="tx1">
                  <a:lumMod val="75000"/>
                  <a:lumOff val="25000"/>
                </a:schemeClr>
              </a:solidFill>
              <a:latin typeface="Helvetica" pitchFamily="2" charset="0"/>
            </a:endParaRPr>
          </a:p>
        </p:txBody>
      </p:sp>
      <p:cxnSp>
        <p:nvCxnSpPr>
          <p:cNvPr id="4" name="直線コネクタ 3">
            <a:extLst>
              <a:ext uri="{FF2B5EF4-FFF2-40B4-BE49-F238E27FC236}">
                <a16:creationId xmlns:a16="http://schemas.microsoft.com/office/drawing/2014/main" id="{A7748A49-3153-6349-A74A-B9649FFB8DA0}"/>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0143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3F5D7-B580-BD43-B250-A0033E7FF707}"/>
              </a:ext>
            </a:extLst>
          </p:cNvPr>
          <p:cNvSpPr>
            <a:spLocks noGrp="1"/>
          </p:cNvSpPr>
          <p:nvPr>
            <p:ph type="title"/>
          </p:nvPr>
        </p:nvSpPr>
        <p:spPr>
          <a:xfrm>
            <a:off x="1348352" y="2657063"/>
            <a:ext cx="10005447" cy="1325563"/>
          </a:xfrm>
        </p:spPr>
        <p:txBody>
          <a:bodyPr/>
          <a:lstStyle/>
          <a:p>
            <a:r>
              <a:rPr kumimoji="1" lang="ja-JP" altLang="en-US" b="1">
                <a:solidFill>
                  <a:srgbClr val="C00000"/>
                </a:solidFill>
              </a:rPr>
              <a:t>標準</a:t>
            </a:r>
            <a:r>
              <a:rPr kumimoji="1" lang="en-US" altLang="ja-JP" b="1" dirty="0">
                <a:solidFill>
                  <a:srgbClr val="C00000"/>
                </a:solidFill>
              </a:rPr>
              <a:t>C++</a:t>
            </a:r>
            <a:r>
              <a:rPr kumimoji="1" lang="ja-JP" altLang="en-US" b="1">
                <a:solidFill>
                  <a:srgbClr val="C00000"/>
                </a:solidFill>
              </a:rPr>
              <a:t>のオープン化</a:t>
            </a:r>
          </a:p>
        </p:txBody>
      </p:sp>
      <p:cxnSp>
        <p:nvCxnSpPr>
          <p:cNvPr id="4" name="直線コネクタ 3">
            <a:extLst>
              <a:ext uri="{FF2B5EF4-FFF2-40B4-BE49-F238E27FC236}">
                <a16:creationId xmlns:a16="http://schemas.microsoft.com/office/drawing/2014/main" id="{64110CB8-5FE1-274A-ADD5-8399575B81EB}"/>
              </a:ext>
            </a:extLst>
          </p:cNvPr>
          <p:cNvCxnSpPr/>
          <p:nvPr/>
        </p:nvCxnSpPr>
        <p:spPr>
          <a:xfrm>
            <a:off x="1348353" y="3734450"/>
            <a:ext cx="9319647"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032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現在は</a:t>
            </a:r>
            <a:r>
              <a:rPr kumimoji="1" lang="en-US" altLang="ja-JP" b="1" dirty="0">
                <a:solidFill>
                  <a:srgbClr val="C00000"/>
                </a:solidFill>
              </a:rPr>
              <a:t>C++20</a:t>
            </a:r>
            <a:endParaRPr kumimoji="1" lang="ja-JP" altLang="en-US" b="1">
              <a:solidFill>
                <a:srgbClr val="C00000"/>
              </a:solidFill>
            </a:endParaRP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en-US" altLang="ja-JP" dirty="0">
                <a:solidFill>
                  <a:schemeClr val="tx1">
                    <a:lumMod val="75000"/>
                    <a:lumOff val="25000"/>
                  </a:schemeClr>
                </a:solidFill>
                <a:latin typeface="Helvetica" pitchFamily="2" charset="0"/>
              </a:rPr>
              <a:t>1998</a:t>
            </a:r>
            <a:r>
              <a:rPr kumimoji="1" lang="ja-JP" altLang="en-US">
                <a:solidFill>
                  <a:schemeClr val="tx1">
                    <a:lumMod val="75000"/>
                    <a:lumOff val="25000"/>
                  </a:schemeClr>
                </a:solidFill>
                <a:latin typeface="Helvetica" pitchFamily="2" charset="0"/>
              </a:rPr>
              <a:t>年に</a:t>
            </a:r>
            <a:r>
              <a:rPr kumimoji="1" lang="en-US" altLang="ja-JP" dirty="0">
                <a:solidFill>
                  <a:schemeClr val="tx1">
                    <a:lumMod val="75000"/>
                    <a:lumOff val="25000"/>
                  </a:schemeClr>
                </a:solidFill>
                <a:latin typeface="Helvetica" pitchFamily="2" charset="0"/>
              </a:rPr>
              <a:t>C++98</a:t>
            </a:r>
            <a:r>
              <a:rPr kumimoji="1" lang="ja-JP" altLang="en-US">
                <a:solidFill>
                  <a:schemeClr val="tx1">
                    <a:lumMod val="75000"/>
                    <a:lumOff val="25000"/>
                  </a:schemeClr>
                </a:solidFill>
                <a:latin typeface="Helvetica" pitchFamily="2" charset="0"/>
              </a:rPr>
              <a:t>が策定されてから、次の規格は</a:t>
            </a:r>
            <a:r>
              <a:rPr kumimoji="1" lang="en-US" altLang="ja-JP" dirty="0">
                <a:solidFill>
                  <a:schemeClr val="tx1">
                    <a:lumMod val="75000"/>
                    <a:lumOff val="25000"/>
                  </a:schemeClr>
                </a:solidFill>
                <a:latin typeface="Helvetica" pitchFamily="2" charset="0"/>
              </a:rPr>
              <a:t>2011</a:t>
            </a:r>
            <a:r>
              <a:rPr kumimoji="1" lang="ja-JP" altLang="en-US">
                <a:solidFill>
                  <a:schemeClr val="tx1">
                    <a:lumMod val="75000"/>
                    <a:lumOff val="25000"/>
                  </a:schemeClr>
                </a:solidFill>
                <a:latin typeface="Helvetica" pitchFamily="2" charset="0"/>
              </a:rPr>
              <a:t>年の</a:t>
            </a:r>
            <a:r>
              <a:rPr kumimoji="1" lang="en-US" altLang="ja-JP" dirty="0">
                <a:solidFill>
                  <a:schemeClr val="tx1">
                    <a:lumMod val="75000"/>
                    <a:lumOff val="25000"/>
                  </a:schemeClr>
                </a:solidFill>
                <a:latin typeface="Helvetica" pitchFamily="2" charset="0"/>
              </a:rPr>
              <a:t>C++11</a:t>
            </a:r>
            <a:r>
              <a:rPr kumimoji="1" lang="ja-JP" altLang="en-US">
                <a:solidFill>
                  <a:schemeClr val="tx1">
                    <a:lumMod val="75000"/>
                    <a:lumOff val="25000"/>
                  </a:schemeClr>
                </a:solidFill>
                <a:latin typeface="Helvetica" pitchFamily="2" charset="0"/>
              </a:rPr>
              <a:t>と、</a:t>
            </a:r>
            <a:r>
              <a:rPr kumimoji="1" lang="en-US" altLang="ja-JP" dirty="0">
                <a:solidFill>
                  <a:schemeClr val="tx1">
                    <a:lumMod val="75000"/>
                    <a:lumOff val="25000"/>
                  </a:schemeClr>
                </a:solidFill>
                <a:latin typeface="Helvetica" pitchFamily="2" charset="0"/>
              </a:rPr>
              <a:t>13</a:t>
            </a:r>
            <a:r>
              <a:rPr kumimoji="1" lang="ja-JP" altLang="en-US">
                <a:solidFill>
                  <a:schemeClr val="tx1">
                    <a:lumMod val="75000"/>
                    <a:lumOff val="25000"/>
                  </a:schemeClr>
                </a:solidFill>
                <a:latin typeface="Helvetica" pitchFamily="2" charset="0"/>
              </a:rPr>
              <a:t>年の策定間隔があった</a:t>
            </a:r>
            <a:endParaRPr kumimoji="1" lang="en-US" altLang="ja-JP" dirty="0">
              <a:solidFill>
                <a:schemeClr val="tx1">
                  <a:lumMod val="75000"/>
                  <a:lumOff val="25000"/>
                </a:schemeClr>
              </a:solidFill>
              <a:latin typeface="Helvetica" pitchFamily="2" charset="0"/>
            </a:endParaRPr>
          </a:p>
          <a:p>
            <a:pPr lvl="1"/>
            <a:r>
              <a:rPr lang="en-US" altLang="ja-JP" dirty="0">
                <a:solidFill>
                  <a:schemeClr val="tx1">
                    <a:lumMod val="75000"/>
                    <a:lumOff val="25000"/>
                  </a:schemeClr>
                </a:solidFill>
                <a:latin typeface="Helvetica" pitchFamily="2" charset="0"/>
              </a:rPr>
              <a:t>2003</a:t>
            </a:r>
            <a:r>
              <a:rPr lang="ja-JP" altLang="en-US">
                <a:solidFill>
                  <a:schemeClr val="tx1">
                    <a:lumMod val="75000"/>
                    <a:lumOff val="25000"/>
                  </a:schemeClr>
                </a:solidFill>
                <a:latin typeface="Helvetica" pitchFamily="2" charset="0"/>
              </a:rPr>
              <a:t>年に</a:t>
            </a:r>
            <a:r>
              <a:rPr lang="en-US" altLang="ja-JP" dirty="0">
                <a:solidFill>
                  <a:schemeClr val="tx1">
                    <a:lumMod val="75000"/>
                    <a:lumOff val="25000"/>
                  </a:schemeClr>
                </a:solidFill>
                <a:latin typeface="Helvetica" pitchFamily="2" charset="0"/>
              </a:rPr>
              <a:t>C++03</a:t>
            </a:r>
            <a:r>
              <a:rPr lang="ja-JP" altLang="en-US">
                <a:solidFill>
                  <a:schemeClr val="tx1">
                    <a:lumMod val="75000"/>
                    <a:lumOff val="25000"/>
                  </a:schemeClr>
                </a:solidFill>
                <a:latin typeface="Helvetica" pitchFamily="2" charset="0"/>
              </a:rPr>
              <a:t>もあったが非常に小さなアップデート</a:t>
            </a:r>
            <a:endParaRPr lang="en-US" altLang="ja-JP" dirty="0">
              <a:solidFill>
                <a:schemeClr val="tx1">
                  <a:lumMod val="75000"/>
                  <a:lumOff val="25000"/>
                </a:schemeClr>
              </a:solidFill>
              <a:latin typeface="Helvetica" pitchFamily="2" charset="0"/>
            </a:endParaRPr>
          </a:p>
          <a:p>
            <a:r>
              <a:rPr kumimoji="1" lang="ja-JP" altLang="en-US">
                <a:solidFill>
                  <a:schemeClr val="tx1">
                    <a:lumMod val="75000"/>
                    <a:lumOff val="25000"/>
                  </a:schemeClr>
                </a:solidFill>
                <a:latin typeface="Helvetica" pitchFamily="2" charset="0"/>
              </a:rPr>
              <a:t>その後は</a:t>
            </a:r>
            <a:r>
              <a:rPr kumimoji="1" lang="en-US" altLang="ja-JP" dirty="0">
                <a:solidFill>
                  <a:schemeClr val="tx1">
                    <a:lumMod val="75000"/>
                    <a:lumOff val="25000"/>
                  </a:schemeClr>
                </a:solidFill>
                <a:latin typeface="Helvetica" pitchFamily="2" charset="0"/>
              </a:rPr>
              <a:t>3</a:t>
            </a:r>
            <a:r>
              <a:rPr kumimoji="1" lang="ja-JP" altLang="en-US">
                <a:solidFill>
                  <a:schemeClr val="tx1">
                    <a:lumMod val="75000"/>
                    <a:lumOff val="25000"/>
                  </a:schemeClr>
                </a:solidFill>
                <a:latin typeface="Helvetica" pitchFamily="2" charset="0"/>
              </a:rPr>
              <a:t>年間隔での定期アップデートが行われている</a:t>
            </a:r>
            <a:endParaRPr kumimoji="1" lang="en-US" altLang="ja-JP" dirty="0">
              <a:solidFill>
                <a:schemeClr val="tx1">
                  <a:lumMod val="75000"/>
                  <a:lumOff val="25000"/>
                </a:schemeClr>
              </a:solidFill>
              <a:latin typeface="Helvetica" pitchFamily="2" charset="0"/>
            </a:endParaRPr>
          </a:p>
          <a:p>
            <a:r>
              <a:rPr lang="en-US" altLang="ja-JP" dirty="0">
                <a:solidFill>
                  <a:schemeClr val="tx1">
                    <a:lumMod val="75000"/>
                    <a:lumOff val="25000"/>
                  </a:schemeClr>
                </a:solidFill>
                <a:latin typeface="Helvetica" pitchFamily="2" charset="0"/>
              </a:rPr>
              <a:t>C++11</a:t>
            </a:r>
            <a:r>
              <a:rPr lang="ja-JP" altLang="en-US">
                <a:solidFill>
                  <a:schemeClr val="tx1">
                    <a:lumMod val="75000"/>
                    <a:lumOff val="25000"/>
                  </a:schemeClr>
                </a:solidFill>
                <a:latin typeface="Helvetica" pitchFamily="2" charset="0"/>
              </a:rPr>
              <a:t>以降では、策定体制の変化、言語進化の高速化、</a:t>
            </a:r>
            <a:br>
              <a:rPr lang="en-US" altLang="ja-JP" dirty="0">
                <a:solidFill>
                  <a:schemeClr val="tx1">
                    <a:lumMod val="75000"/>
                    <a:lumOff val="25000"/>
                  </a:schemeClr>
                </a:solidFill>
                <a:latin typeface="Helvetica" pitchFamily="2" charset="0"/>
              </a:rPr>
            </a:br>
            <a:r>
              <a:rPr lang="ja-JP" altLang="en-US">
                <a:solidFill>
                  <a:schemeClr val="tx1">
                    <a:lumMod val="75000"/>
                    <a:lumOff val="25000"/>
                  </a:schemeClr>
                </a:solidFill>
                <a:latin typeface="Helvetica" pitchFamily="2" charset="0"/>
              </a:rPr>
              <a:t>それによる外部ライブラリの事情の変化などがある</a:t>
            </a:r>
            <a:endParaRPr kumimoji="1" lang="en-US" altLang="ja-JP" dirty="0">
              <a:solidFill>
                <a:schemeClr val="tx1">
                  <a:lumMod val="75000"/>
                  <a:lumOff val="25000"/>
                </a:schemeClr>
              </a:solidFill>
              <a:latin typeface="Helvetica" pitchFamily="2" charset="0"/>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146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rPr>
              <a:t>C++11</a:t>
            </a:r>
            <a:r>
              <a:rPr kumimoji="1" lang="ja-JP" altLang="en-US" b="1">
                <a:solidFill>
                  <a:srgbClr val="C00000"/>
                </a:solidFill>
              </a:rPr>
              <a:t>策定までのクローズドな標準化</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ja-JP" altLang="en-US">
                <a:solidFill>
                  <a:schemeClr val="tx1">
                    <a:lumMod val="75000"/>
                    <a:lumOff val="25000"/>
                  </a:schemeClr>
                </a:solidFill>
              </a:rPr>
              <a:t>一昔前までの</a:t>
            </a:r>
            <a:r>
              <a:rPr kumimoji="1" lang="en-US" altLang="ja-JP" dirty="0">
                <a:solidFill>
                  <a:schemeClr val="tx1">
                    <a:lumMod val="75000"/>
                    <a:lumOff val="25000"/>
                  </a:schemeClr>
                </a:solidFill>
              </a:rPr>
              <a:t>C++</a:t>
            </a:r>
            <a:r>
              <a:rPr kumimoji="1" lang="ja-JP" altLang="en-US">
                <a:solidFill>
                  <a:schemeClr val="tx1">
                    <a:lumMod val="75000"/>
                    <a:lumOff val="25000"/>
                  </a:schemeClr>
                </a:solidFill>
              </a:rPr>
              <a:t>は、標準化のメーリングリストがクローズドで、標準化委員会のメンバーしかアクセスできなかった</a:t>
            </a:r>
            <a:endParaRPr kumimoji="1" lang="en-US" altLang="ja-JP" dirty="0">
              <a:solidFill>
                <a:schemeClr val="tx1">
                  <a:lumMod val="75000"/>
                  <a:lumOff val="25000"/>
                </a:schemeClr>
              </a:solidFill>
            </a:endParaRPr>
          </a:p>
          <a:p>
            <a:r>
              <a:rPr kumimoji="1" lang="ja-JP" altLang="en-US">
                <a:solidFill>
                  <a:schemeClr val="tx1">
                    <a:lumMod val="75000"/>
                    <a:lumOff val="25000"/>
                  </a:schemeClr>
                </a:solidFill>
              </a:rPr>
              <a:t>定期的に行われる国際標準化委員会も、もちろん委員会の</a:t>
            </a:r>
            <a:br>
              <a:rPr kumimoji="1" lang="en-US" altLang="ja-JP" dirty="0">
                <a:solidFill>
                  <a:schemeClr val="tx1">
                    <a:lumMod val="75000"/>
                    <a:lumOff val="25000"/>
                  </a:schemeClr>
                </a:solidFill>
              </a:rPr>
            </a:br>
            <a:r>
              <a:rPr kumimoji="1" lang="ja-JP" altLang="en-US">
                <a:solidFill>
                  <a:schemeClr val="tx1">
                    <a:lumMod val="75000"/>
                    <a:lumOff val="25000"/>
                  </a:schemeClr>
                </a:solidFill>
              </a:rPr>
              <a:t>メンバーしか参加できない</a:t>
            </a:r>
            <a:endParaRPr kumimoji="1" lang="en-US" altLang="ja-JP" dirty="0">
              <a:solidFill>
                <a:schemeClr val="tx1">
                  <a:lumMod val="75000"/>
                  <a:lumOff val="25000"/>
                </a:schemeClr>
              </a:solidFill>
            </a:endParaRPr>
          </a:p>
          <a:p>
            <a:r>
              <a:rPr lang="ja-JP" altLang="en-US">
                <a:solidFill>
                  <a:schemeClr val="tx1">
                    <a:lumMod val="75000"/>
                    <a:lumOff val="25000"/>
                  </a:schemeClr>
                </a:solidFill>
              </a:rPr>
              <a:t>一般の</a:t>
            </a:r>
            <a:r>
              <a:rPr lang="en-US" altLang="ja-JP" dirty="0">
                <a:solidFill>
                  <a:schemeClr val="tx1">
                    <a:lumMod val="75000"/>
                    <a:lumOff val="25000"/>
                  </a:schemeClr>
                </a:solidFill>
              </a:rPr>
              <a:t>C++</a:t>
            </a:r>
            <a:r>
              <a:rPr lang="ja-JP" altLang="en-US">
                <a:solidFill>
                  <a:schemeClr val="tx1">
                    <a:lumMod val="75000"/>
                    <a:lumOff val="25000"/>
                  </a:schemeClr>
                </a:solidFill>
              </a:rPr>
              <a:t>ユーザーは議論に参加することはできず、</a:t>
            </a:r>
            <a:br>
              <a:rPr lang="en-US" altLang="ja-JP" dirty="0">
                <a:solidFill>
                  <a:schemeClr val="tx1">
                    <a:lumMod val="75000"/>
                    <a:lumOff val="25000"/>
                  </a:schemeClr>
                </a:solidFill>
              </a:rPr>
            </a:br>
            <a:r>
              <a:rPr lang="ja-JP" altLang="en-US">
                <a:solidFill>
                  <a:schemeClr val="tx1">
                    <a:lumMod val="75000"/>
                    <a:lumOff val="25000"/>
                  </a:schemeClr>
                </a:solidFill>
              </a:rPr>
              <a:t>決定したものを追いかけるしかなかった</a:t>
            </a:r>
            <a:endParaRPr kumimoji="1" lang="en-US" altLang="ja-JP"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1026" name="Picture 2" descr="人のシルエット（若い男性）">
            <a:extLst>
              <a:ext uri="{FF2B5EF4-FFF2-40B4-BE49-F238E27FC236}">
                <a16:creationId xmlns:a16="http://schemas.microsoft.com/office/drawing/2014/main" id="{9D83D412-BE4F-3B46-BEB9-DE7701EFB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2521" y="4193248"/>
            <a:ext cx="1035142" cy="2223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人のシルエット（若い女性）">
            <a:extLst>
              <a:ext uri="{FF2B5EF4-FFF2-40B4-BE49-F238E27FC236}">
                <a16:creationId xmlns:a16="http://schemas.microsoft.com/office/drawing/2014/main" id="{BC017CD4-540C-0243-8668-D437E8929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6979" y="4070529"/>
            <a:ext cx="1097972" cy="235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人のシルエット（高齢男性）">
            <a:extLst>
              <a:ext uri="{FF2B5EF4-FFF2-40B4-BE49-F238E27FC236}">
                <a16:creationId xmlns:a16="http://schemas.microsoft.com/office/drawing/2014/main" id="{B43DC750-B03E-8342-ADDE-88C02E56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5749" y="4006242"/>
            <a:ext cx="1157838" cy="248663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AF9DD0B-7065-C84C-A7C1-35B1D7F299D4}"/>
              </a:ext>
            </a:extLst>
          </p:cNvPr>
          <p:cNvSpPr txBox="1"/>
          <p:nvPr/>
        </p:nvSpPr>
        <p:spPr>
          <a:xfrm>
            <a:off x="8936850" y="6421096"/>
            <a:ext cx="2521844" cy="369332"/>
          </a:xfrm>
          <a:prstGeom prst="rect">
            <a:avLst/>
          </a:prstGeom>
          <a:noFill/>
        </p:spPr>
        <p:txBody>
          <a:bodyPr wrap="none" rtlCol="0">
            <a:spAutoFit/>
          </a:bodyPr>
          <a:lstStyle/>
          <a:p>
            <a:r>
              <a:rPr kumimoji="1" lang="ja-JP" altLang="en-US" b="1">
                <a:solidFill>
                  <a:srgbClr val="C00000"/>
                </a:solidFill>
                <a:latin typeface="Helvetica" pitchFamily="2" charset="0"/>
              </a:rPr>
              <a:t>謎の</a:t>
            </a:r>
            <a:r>
              <a:rPr kumimoji="1" lang="en-US" altLang="ja-JP" b="1" dirty="0">
                <a:solidFill>
                  <a:srgbClr val="C00000"/>
                </a:solidFill>
                <a:latin typeface="Helvetica" pitchFamily="2" charset="0"/>
              </a:rPr>
              <a:t>C++</a:t>
            </a:r>
            <a:r>
              <a:rPr kumimoji="1" lang="ja-JP" altLang="en-US" b="1">
                <a:solidFill>
                  <a:srgbClr val="C00000"/>
                </a:solidFill>
                <a:latin typeface="Helvetica" pitchFamily="2" charset="0"/>
              </a:rPr>
              <a:t>標準化委員会</a:t>
            </a:r>
          </a:p>
        </p:txBody>
      </p:sp>
    </p:spTree>
    <p:extLst>
      <p:ext uri="{BB962C8B-B14F-4D97-AF65-F5344CB8AC3E}">
        <p14:creationId xmlns:p14="http://schemas.microsoft.com/office/powerpoint/2010/main" val="419153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en-US" altLang="ja-JP" b="1" dirty="0">
                <a:solidFill>
                  <a:srgbClr val="C00000"/>
                </a:solidFill>
                <a:latin typeface="Helvetica" pitchFamily="2" charset="0"/>
              </a:rPr>
              <a:t>C++14</a:t>
            </a:r>
            <a:r>
              <a:rPr kumimoji="1" lang="ja-JP" altLang="en-US" b="1">
                <a:solidFill>
                  <a:srgbClr val="C00000"/>
                </a:solidFill>
                <a:latin typeface="Helvetica" pitchFamily="2" charset="0"/>
              </a:rPr>
              <a:t>以降での変化</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en-US" altLang="ja-JP" dirty="0">
                <a:solidFill>
                  <a:schemeClr val="tx1">
                    <a:lumMod val="75000"/>
                    <a:lumOff val="25000"/>
                  </a:schemeClr>
                </a:solidFill>
              </a:rPr>
              <a:t>C++11</a:t>
            </a:r>
            <a:r>
              <a:rPr kumimoji="1" lang="ja-JP" altLang="en-US">
                <a:solidFill>
                  <a:schemeClr val="tx1">
                    <a:lumMod val="75000"/>
                    <a:lumOff val="25000"/>
                  </a:schemeClr>
                </a:solidFill>
              </a:rPr>
              <a:t>には、オープンソースライブラリである</a:t>
            </a:r>
            <a:r>
              <a:rPr kumimoji="1" lang="en-US" altLang="ja-JP" dirty="0">
                <a:solidFill>
                  <a:schemeClr val="tx1">
                    <a:lumMod val="75000"/>
                    <a:lumOff val="25000"/>
                  </a:schemeClr>
                </a:solidFill>
              </a:rPr>
              <a:t>Boost</a:t>
            </a:r>
            <a:r>
              <a:rPr kumimoji="1" lang="ja-JP" altLang="en-US">
                <a:solidFill>
                  <a:schemeClr val="tx1">
                    <a:lumMod val="75000"/>
                    <a:lumOff val="25000"/>
                  </a:schemeClr>
                </a:solidFill>
              </a:rPr>
              <a:t>から多くの機能が導入された</a:t>
            </a:r>
            <a:endParaRPr kumimoji="1" lang="en-US" altLang="ja-JP" dirty="0">
              <a:solidFill>
                <a:schemeClr val="tx1">
                  <a:lumMod val="75000"/>
                  <a:lumOff val="25000"/>
                </a:schemeClr>
              </a:solidFill>
            </a:endParaRPr>
          </a:p>
          <a:p>
            <a:r>
              <a:rPr kumimoji="1" lang="ja-JP" altLang="en-US">
                <a:solidFill>
                  <a:schemeClr val="tx1">
                    <a:lumMod val="75000"/>
                    <a:lumOff val="25000"/>
                  </a:schemeClr>
                </a:solidFill>
              </a:rPr>
              <a:t>それを受け、標準化委員会はオープンソースの開発者に、</a:t>
            </a:r>
            <a:br>
              <a:rPr kumimoji="1" lang="en-US" altLang="ja-JP" dirty="0">
                <a:solidFill>
                  <a:schemeClr val="tx1">
                    <a:lumMod val="75000"/>
                    <a:lumOff val="25000"/>
                  </a:schemeClr>
                </a:solidFill>
              </a:rPr>
            </a:br>
            <a:r>
              <a:rPr kumimoji="1" lang="ja-JP" altLang="en-US">
                <a:solidFill>
                  <a:schemeClr val="tx1">
                    <a:lumMod val="75000"/>
                    <a:lumOff val="25000"/>
                  </a:schemeClr>
                </a:solidFill>
              </a:rPr>
              <a:t>標準化への参加を依頼し始めた</a:t>
            </a:r>
            <a:endParaRPr kumimoji="1" lang="en-US" altLang="ja-JP" dirty="0">
              <a:solidFill>
                <a:schemeClr val="tx1">
                  <a:lumMod val="75000"/>
                  <a:lumOff val="25000"/>
                </a:schemeClr>
              </a:solidFill>
            </a:endParaRPr>
          </a:p>
          <a:p>
            <a:r>
              <a:rPr lang="ja-JP" altLang="en-US">
                <a:solidFill>
                  <a:schemeClr val="tx1">
                    <a:lumMod val="75000"/>
                    <a:lumOff val="25000"/>
                  </a:schemeClr>
                </a:solidFill>
              </a:rPr>
              <a:t>しかし、オープンソースの開発者たちはクローズドなものに</a:t>
            </a:r>
            <a:br>
              <a:rPr lang="en-US" altLang="ja-JP" dirty="0">
                <a:solidFill>
                  <a:schemeClr val="tx1">
                    <a:lumMod val="75000"/>
                    <a:lumOff val="25000"/>
                  </a:schemeClr>
                </a:solidFill>
              </a:rPr>
            </a:br>
            <a:r>
              <a:rPr lang="ja-JP" altLang="en-US">
                <a:solidFill>
                  <a:schemeClr val="tx1">
                    <a:lumMod val="75000"/>
                    <a:lumOff val="25000"/>
                  </a:schemeClr>
                </a:solidFill>
              </a:rPr>
              <a:t>興味が薄く、参加に消極的だった</a:t>
            </a:r>
            <a:endParaRPr lang="en-US" altLang="ja-JP" dirty="0">
              <a:solidFill>
                <a:schemeClr val="tx1">
                  <a:lumMod val="75000"/>
                  <a:lumOff val="25000"/>
                </a:schemeClr>
              </a:solidFill>
            </a:endParaRPr>
          </a:p>
          <a:p>
            <a:r>
              <a:rPr kumimoji="1" lang="ja-JP" altLang="en-US">
                <a:solidFill>
                  <a:schemeClr val="tx1">
                    <a:lumMod val="75000"/>
                    <a:lumOff val="25000"/>
                  </a:schemeClr>
                </a:solidFill>
              </a:rPr>
              <a:t>それもあり、</a:t>
            </a:r>
            <a:r>
              <a:rPr kumimoji="1" lang="en-US" altLang="ja-JP" dirty="0">
                <a:solidFill>
                  <a:schemeClr val="tx1">
                    <a:lumMod val="75000"/>
                    <a:lumOff val="25000"/>
                  </a:schemeClr>
                </a:solidFill>
              </a:rPr>
              <a:t>C++</a:t>
            </a:r>
            <a:r>
              <a:rPr kumimoji="1" lang="ja-JP" altLang="en-US">
                <a:solidFill>
                  <a:schemeClr val="tx1">
                    <a:lumMod val="75000"/>
                    <a:lumOff val="25000"/>
                  </a:schemeClr>
                </a:solidFill>
              </a:rPr>
              <a:t>の標準化を議論する</a:t>
            </a:r>
            <a:r>
              <a:rPr kumimoji="1" lang="ja-JP" altLang="en-US" b="1">
                <a:solidFill>
                  <a:srgbClr val="C00000"/>
                </a:solidFill>
              </a:rPr>
              <a:t>メーリングリストがオープン</a:t>
            </a:r>
            <a:r>
              <a:rPr kumimoji="1" lang="ja-JP" altLang="en-US">
                <a:solidFill>
                  <a:schemeClr val="tx1">
                    <a:lumMod val="75000"/>
                    <a:lumOff val="25000"/>
                  </a:schemeClr>
                </a:solidFill>
              </a:rPr>
              <a:t>になり、だれでも議論に参加できるようになった</a:t>
            </a:r>
            <a:endParaRPr kumimoji="1" lang="en-US" altLang="ja-JP"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2050" name="Picture 2" descr="Standard C++">
            <a:extLst>
              <a:ext uri="{FF2B5EF4-FFF2-40B4-BE49-F238E27FC236}">
                <a16:creationId xmlns:a16="http://schemas.microsoft.com/office/drawing/2014/main" id="{0440E596-A010-B141-B7A3-418C2C208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3272" y="5073520"/>
            <a:ext cx="1381593" cy="155429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62DC299-EA1E-084C-B1E9-D384D44D4498}"/>
              </a:ext>
            </a:extLst>
          </p:cNvPr>
          <p:cNvSpPr txBox="1"/>
          <p:nvPr/>
        </p:nvSpPr>
        <p:spPr>
          <a:xfrm>
            <a:off x="8079698" y="6265889"/>
            <a:ext cx="2231701" cy="369332"/>
          </a:xfrm>
          <a:prstGeom prst="rect">
            <a:avLst/>
          </a:prstGeom>
          <a:noFill/>
        </p:spPr>
        <p:txBody>
          <a:bodyPr wrap="none" rtlCol="0">
            <a:spAutoFit/>
          </a:bodyPr>
          <a:lstStyle/>
          <a:p>
            <a:r>
              <a:rPr lang="en" altLang="ja-JP" dirty="0">
                <a:hlinkClick r:id="rId3"/>
              </a:rPr>
              <a:t>https://isocpp.org/</a:t>
            </a:r>
            <a:endParaRPr lang="en" altLang="ja-JP" dirty="0"/>
          </a:p>
        </p:txBody>
      </p:sp>
    </p:spTree>
    <p:extLst>
      <p:ext uri="{BB962C8B-B14F-4D97-AF65-F5344CB8AC3E}">
        <p14:creationId xmlns:p14="http://schemas.microsoft.com/office/powerpoint/2010/main" val="2659762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E7AC4F-5516-B945-A7A7-1F009D05332F}"/>
              </a:ext>
            </a:extLst>
          </p:cNvPr>
          <p:cNvSpPr>
            <a:spLocks noGrp="1"/>
          </p:cNvSpPr>
          <p:nvPr>
            <p:ph type="title"/>
          </p:nvPr>
        </p:nvSpPr>
        <p:spPr/>
        <p:txBody>
          <a:bodyPr/>
          <a:lstStyle/>
          <a:p>
            <a:r>
              <a:rPr kumimoji="1" lang="ja-JP" altLang="en-US" b="1">
                <a:solidFill>
                  <a:srgbClr val="C00000"/>
                </a:solidFill>
              </a:rPr>
              <a:t>標準</a:t>
            </a:r>
            <a:r>
              <a:rPr kumimoji="1" lang="en-US" altLang="ja-JP" b="1" dirty="0">
                <a:solidFill>
                  <a:srgbClr val="C00000"/>
                </a:solidFill>
              </a:rPr>
              <a:t>C++</a:t>
            </a:r>
            <a:r>
              <a:rPr kumimoji="1" lang="ja-JP" altLang="en-US" b="1">
                <a:solidFill>
                  <a:srgbClr val="C00000"/>
                </a:solidFill>
              </a:rPr>
              <a:t>でオープンになったもの</a:t>
            </a:r>
          </a:p>
        </p:txBody>
      </p:sp>
      <p:sp>
        <p:nvSpPr>
          <p:cNvPr id="3" name="コンテンツ プレースホルダー 2">
            <a:extLst>
              <a:ext uri="{FF2B5EF4-FFF2-40B4-BE49-F238E27FC236}">
                <a16:creationId xmlns:a16="http://schemas.microsoft.com/office/drawing/2014/main" id="{4FA93CDF-5DF1-1E4C-8B81-326AEC7AB412}"/>
              </a:ext>
            </a:extLst>
          </p:cNvPr>
          <p:cNvSpPr>
            <a:spLocks noGrp="1"/>
          </p:cNvSpPr>
          <p:nvPr>
            <p:ph idx="1"/>
          </p:nvPr>
        </p:nvSpPr>
        <p:spPr>
          <a:xfrm>
            <a:off x="838200" y="1825625"/>
            <a:ext cx="10515600" cy="4667250"/>
          </a:xfrm>
        </p:spPr>
        <p:txBody>
          <a:bodyPr/>
          <a:lstStyle/>
          <a:p>
            <a:r>
              <a:rPr kumimoji="1" lang="ja-JP" altLang="en-US">
                <a:solidFill>
                  <a:schemeClr val="tx1">
                    <a:lumMod val="75000"/>
                    <a:lumOff val="25000"/>
                  </a:schemeClr>
                </a:solidFill>
              </a:rPr>
              <a:t>メーリングリスト</a:t>
            </a:r>
            <a:endParaRPr kumimoji="1" lang="en-US" altLang="ja-JP" dirty="0">
              <a:solidFill>
                <a:schemeClr val="tx1">
                  <a:lumMod val="75000"/>
                  <a:lumOff val="25000"/>
                </a:schemeClr>
              </a:solidFill>
            </a:endParaRPr>
          </a:p>
          <a:p>
            <a:pPr lvl="1"/>
            <a:r>
              <a:rPr kumimoji="1" lang="ja-JP" altLang="en-US">
                <a:solidFill>
                  <a:schemeClr val="tx1">
                    <a:lumMod val="75000"/>
                    <a:lumOff val="25000"/>
                  </a:schemeClr>
                </a:solidFill>
              </a:rPr>
              <a:t>新機能の提案</a:t>
            </a:r>
            <a:r>
              <a:rPr kumimoji="1" lang="en-US" altLang="ja-JP" dirty="0">
                <a:solidFill>
                  <a:schemeClr val="tx1">
                    <a:lumMod val="75000"/>
                    <a:lumOff val="25000"/>
                  </a:schemeClr>
                </a:solidFill>
              </a:rPr>
              <a:t> (std-proposals)</a:t>
            </a:r>
          </a:p>
          <a:p>
            <a:pPr lvl="1"/>
            <a:r>
              <a:rPr kumimoji="1" lang="ja-JP" altLang="en-US">
                <a:solidFill>
                  <a:schemeClr val="tx1">
                    <a:lumMod val="75000"/>
                    <a:lumOff val="25000"/>
                  </a:schemeClr>
                </a:solidFill>
              </a:rPr>
              <a:t>より広い</a:t>
            </a:r>
            <a:r>
              <a:rPr kumimoji="1" lang="en-US" altLang="ja-JP" dirty="0">
                <a:solidFill>
                  <a:schemeClr val="tx1">
                    <a:lumMod val="75000"/>
                    <a:lumOff val="25000"/>
                  </a:schemeClr>
                </a:solidFill>
              </a:rPr>
              <a:t>C++</a:t>
            </a:r>
            <a:r>
              <a:rPr kumimoji="1" lang="ja-JP" altLang="en-US">
                <a:solidFill>
                  <a:schemeClr val="tx1">
                    <a:lumMod val="75000"/>
                    <a:lumOff val="25000"/>
                  </a:schemeClr>
                </a:solidFill>
              </a:rPr>
              <a:t>の議論</a:t>
            </a:r>
            <a:r>
              <a:rPr kumimoji="1" lang="en-US" altLang="ja-JP" dirty="0">
                <a:solidFill>
                  <a:schemeClr val="tx1">
                    <a:lumMod val="75000"/>
                    <a:lumOff val="25000"/>
                  </a:schemeClr>
                </a:solidFill>
              </a:rPr>
              <a:t> (std-discussion)</a:t>
            </a:r>
            <a:endParaRPr lang="en-US" altLang="ja-JP" dirty="0">
              <a:solidFill>
                <a:schemeClr val="tx1">
                  <a:lumMod val="75000"/>
                  <a:lumOff val="25000"/>
                </a:schemeClr>
              </a:solidFill>
            </a:endParaRPr>
          </a:p>
          <a:p>
            <a:pPr lvl="1"/>
            <a:r>
              <a:rPr kumimoji="1" lang="ja-JP" altLang="en-US">
                <a:solidFill>
                  <a:schemeClr val="tx1">
                    <a:lumMod val="75000"/>
                    <a:lumOff val="25000"/>
                  </a:schemeClr>
                </a:solidFill>
              </a:rPr>
              <a:t>分野ごとの専門グループ</a:t>
            </a:r>
            <a:r>
              <a:rPr kumimoji="1" lang="en-US" altLang="ja-JP" dirty="0">
                <a:solidFill>
                  <a:schemeClr val="tx1">
                    <a:lumMod val="75000"/>
                    <a:lumOff val="25000"/>
                  </a:schemeClr>
                </a:solidFill>
              </a:rPr>
              <a:t> (study group)</a:t>
            </a:r>
          </a:p>
          <a:p>
            <a:r>
              <a:rPr kumimoji="1" lang="ja-JP" altLang="en-US">
                <a:solidFill>
                  <a:schemeClr val="tx1">
                    <a:lumMod val="75000"/>
                    <a:lumOff val="25000"/>
                  </a:schemeClr>
                </a:solidFill>
              </a:rPr>
              <a:t>規格案</a:t>
            </a:r>
            <a:endParaRPr kumimoji="1" lang="en-US" altLang="ja-JP" dirty="0">
              <a:solidFill>
                <a:schemeClr val="tx1">
                  <a:lumMod val="75000"/>
                  <a:lumOff val="25000"/>
                </a:schemeClr>
              </a:solidFill>
            </a:endParaRPr>
          </a:p>
          <a:p>
            <a:pPr lvl="1"/>
            <a:r>
              <a:rPr lang="en-US" altLang="ja-JP" dirty="0">
                <a:solidFill>
                  <a:schemeClr val="tx1">
                    <a:lumMod val="75000"/>
                    <a:lumOff val="25000"/>
                  </a:schemeClr>
                </a:solidFill>
                <a:hlinkClick r:id="rId2"/>
              </a:rPr>
              <a:t>https://github.com/cplusplus/draft</a:t>
            </a:r>
            <a:endParaRPr lang="en-US" altLang="ja-JP" dirty="0">
              <a:solidFill>
                <a:schemeClr val="tx1">
                  <a:lumMod val="75000"/>
                  <a:lumOff val="25000"/>
                </a:schemeClr>
              </a:solidFill>
            </a:endParaRPr>
          </a:p>
          <a:p>
            <a:pPr lvl="1"/>
            <a:r>
              <a:rPr kumimoji="1" lang="ja-JP" altLang="en-US">
                <a:solidFill>
                  <a:schemeClr val="tx1">
                    <a:lumMod val="75000"/>
                    <a:lumOff val="25000"/>
                  </a:schemeClr>
                </a:solidFill>
              </a:rPr>
              <a:t>編集ミス程度なら、ここから</a:t>
            </a:r>
            <a:r>
              <a:rPr kumimoji="1" lang="en-US" altLang="ja-JP" dirty="0">
                <a:solidFill>
                  <a:schemeClr val="tx1">
                    <a:lumMod val="75000"/>
                    <a:lumOff val="25000"/>
                  </a:schemeClr>
                </a:solidFill>
              </a:rPr>
              <a:t>Pull Request</a:t>
            </a:r>
            <a:r>
              <a:rPr kumimoji="1" lang="ja-JP" altLang="en-US">
                <a:solidFill>
                  <a:schemeClr val="tx1">
                    <a:lumMod val="75000"/>
                    <a:lumOff val="25000"/>
                  </a:schemeClr>
                </a:solidFill>
              </a:rPr>
              <a:t>を送れる</a:t>
            </a:r>
            <a:endParaRPr kumimoji="1" lang="en-US" altLang="ja-JP" dirty="0">
              <a:solidFill>
                <a:schemeClr val="tx1">
                  <a:lumMod val="75000"/>
                  <a:lumOff val="25000"/>
                </a:schemeClr>
              </a:solidFill>
            </a:endParaRPr>
          </a:p>
          <a:p>
            <a:r>
              <a:rPr kumimoji="1" lang="ja-JP" altLang="en-US">
                <a:solidFill>
                  <a:schemeClr val="tx1">
                    <a:lumMod val="75000"/>
                    <a:lumOff val="25000"/>
                  </a:schemeClr>
                </a:solidFill>
              </a:rPr>
              <a:t>各提案の進捗状況</a:t>
            </a:r>
            <a:endParaRPr kumimoji="1" lang="en-US" altLang="ja-JP" dirty="0">
              <a:solidFill>
                <a:schemeClr val="tx1">
                  <a:lumMod val="75000"/>
                  <a:lumOff val="25000"/>
                </a:schemeClr>
              </a:solidFill>
            </a:endParaRPr>
          </a:p>
          <a:p>
            <a:pPr lvl="1"/>
            <a:r>
              <a:rPr lang="en-US" altLang="ja-JP" dirty="0">
                <a:solidFill>
                  <a:schemeClr val="tx1">
                    <a:lumMod val="75000"/>
                    <a:lumOff val="25000"/>
                  </a:schemeClr>
                </a:solidFill>
                <a:hlinkClick r:id="rId3"/>
              </a:rPr>
              <a:t>https://github.com/cplusplus/papers</a:t>
            </a:r>
            <a:endParaRPr lang="en-US" altLang="ja-JP" dirty="0">
              <a:solidFill>
                <a:schemeClr val="tx1">
                  <a:lumMod val="75000"/>
                  <a:lumOff val="25000"/>
                </a:schemeClr>
              </a:solidFill>
            </a:endParaRPr>
          </a:p>
          <a:p>
            <a:pPr lvl="1"/>
            <a:r>
              <a:rPr kumimoji="1" lang="ja-JP" altLang="en-US">
                <a:solidFill>
                  <a:schemeClr val="tx1">
                    <a:lumMod val="75000"/>
                    <a:lumOff val="25000"/>
                  </a:schemeClr>
                </a:solidFill>
              </a:rPr>
              <a:t>ここの</a:t>
            </a:r>
            <a:r>
              <a:rPr kumimoji="1" lang="en-US" altLang="ja-JP" dirty="0">
                <a:solidFill>
                  <a:schemeClr val="tx1">
                    <a:lumMod val="75000"/>
                    <a:lumOff val="25000"/>
                  </a:schemeClr>
                </a:solidFill>
              </a:rPr>
              <a:t>issue</a:t>
            </a:r>
            <a:r>
              <a:rPr kumimoji="1" lang="ja-JP" altLang="en-US">
                <a:solidFill>
                  <a:schemeClr val="tx1">
                    <a:lumMod val="75000"/>
                    <a:lumOff val="25000"/>
                  </a:schemeClr>
                </a:solidFill>
              </a:rPr>
              <a:t>で確認できる</a:t>
            </a:r>
            <a:endParaRPr kumimoji="1" lang="en-US" altLang="ja-JP" dirty="0">
              <a:solidFill>
                <a:schemeClr val="tx1">
                  <a:lumMod val="75000"/>
                  <a:lumOff val="25000"/>
                </a:schemeClr>
              </a:solidFill>
            </a:endParaRPr>
          </a:p>
        </p:txBody>
      </p:sp>
      <p:cxnSp>
        <p:nvCxnSpPr>
          <p:cNvPr id="5" name="直線コネクタ 4">
            <a:extLst>
              <a:ext uri="{FF2B5EF4-FFF2-40B4-BE49-F238E27FC236}">
                <a16:creationId xmlns:a16="http://schemas.microsoft.com/office/drawing/2014/main" id="{DEA7AE31-F7CF-1842-93D1-C0593F17175A}"/>
              </a:ext>
            </a:extLst>
          </p:cNvPr>
          <p:cNvCxnSpPr>
            <a:cxnSpLocks/>
          </p:cNvCxnSpPr>
          <p:nvPr/>
        </p:nvCxnSpPr>
        <p:spPr>
          <a:xfrm>
            <a:off x="907478" y="1383131"/>
            <a:ext cx="10413664"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7159106"/>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497</TotalTime>
  <Words>1905</Words>
  <Application>Microsoft Macintosh PowerPoint</Application>
  <PresentationFormat>ワイド画面</PresentationFormat>
  <Paragraphs>160</Paragraphs>
  <Slides>28</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28</vt:i4>
      </vt:variant>
    </vt:vector>
  </HeadingPairs>
  <TitlesOfParts>
    <vt:vector size="35" baseType="lpstr">
      <vt:lpstr>VL GOTHIC</vt:lpstr>
      <vt:lpstr>游ゴシック</vt:lpstr>
      <vt:lpstr>游ゴシック Light</vt:lpstr>
      <vt:lpstr>Arial</vt:lpstr>
      <vt:lpstr>Helvetica</vt:lpstr>
      <vt:lpstr>デザインの設定</vt:lpstr>
      <vt:lpstr>Office テーマ</vt:lpstr>
      <vt:lpstr>オープン化が進むC++の現状と展望</vt:lpstr>
      <vt:lpstr>自己紹介</vt:lpstr>
      <vt:lpstr>お仕事</vt:lpstr>
      <vt:lpstr>本日のお話</vt:lpstr>
      <vt:lpstr>標準C++のオープン化</vt:lpstr>
      <vt:lpstr>現在はC++20</vt:lpstr>
      <vt:lpstr>C++11策定までのクローズドな標準化</vt:lpstr>
      <vt:lpstr>C++14以降での変化</vt:lpstr>
      <vt:lpstr>標準C++でオープンになったもの</vt:lpstr>
      <vt:lpstr>標準C++でオープンになっていないもの</vt:lpstr>
      <vt:lpstr>オープンになっていないものはまだまだあるが…</vt:lpstr>
      <vt:lpstr>C++オープンソースの変化</vt:lpstr>
      <vt:lpstr>C++とオープンソース</vt:lpstr>
      <vt:lpstr>Visual Studio標準ライブラリ実装の オープンソース化</vt:lpstr>
      <vt:lpstr>Boostの衰退</vt:lpstr>
      <vt:lpstr>個人オープンソースへの移行 1/3</vt:lpstr>
      <vt:lpstr>個人オープンソースへの移行 2/3</vt:lpstr>
      <vt:lpstr>個人オープンソースへの移行 3/3</vt:lpstr>
      <vt:lpstr>言語更新によるライブラリ設計への影響</vt:lpstr>
      <vt:lpstr>パッケージマネージャは？</vt:lpstr>
      <vt:lpstr>オープンソース関係の今後の課題</vt:lpstr>
      <vt:lpstr>C++が活躍する場の変化</vt:lpstr>
      <vt:lpstr>C++の仕事がなくなった</vt:lpstr>
      <vt:lpstr>C++が活躍する場はどうなったか 1/3</vt:lpstr>
      <vt:lpstr>C++が活躍する場はどうなったか 2/3</vt:lpstr>
      <vt:lpstr>C++が活躍する場はどうなったか 3/3</vt:lpstr>
      <vt:lpstr>C++が活躍する場にどう向き合うか</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C++20の整数</dc:title>
  <dc:creator>Akira Takahashi</dc:creator>
  <cp:lastModifiedBy>Akira Takahashi</cp:lastModifiedBy>
  <cp:revision>75</cp:revision>
  <dcterms:created xsi:type="dcterms:W3CDTF">2021-07-03T14:34:08Z</dcterms:created>
  <dcterms:modified xsi:type="dcterms:W3CDTF">2021-08-25T04:38:04Z</dcterms:modified>
</cp:coreProperties>
</file>